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a8b6cd0f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a8b6cd0f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a8b6cd0fa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a8b6cd0fa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a8b6cd0fa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a8b6cd0fa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a8b6cd0fa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a8b6cd0fa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a8b6cd0fa_0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a8b6cd0fa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a8b6cd0fa_0_2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a8b6cd0fa_0_2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a8b6cd0fa_0_2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a8b6cd0fa_0_2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a8b6cd0fa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a8b6cd0fa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a8b6cd0fa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a8b6cd0fa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a8b6cd0fa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a8b6cd0fa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a8b6cd0fa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a8b6cd0fa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a8b6cd0fa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a8b6cd0fa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a8b6cd0fa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a8b6cd0fa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a8b6cd0fa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a8b6cd0fa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a8b6cd0fa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ba8b6cd0fa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a8b6cd0fa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a8b6cd0fa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a8b6cd0fa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ba8b6cd0fa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ba8b6cd0fa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ba8b6cd0fa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a8b6cd0fa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ba8b6cd0fa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a8b6cd0fa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a8b6cd0fa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ba8b6cd0fa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ba8b6cd0fa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ba8b6cd0fa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ba8b6cd0fa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a8b6cd0fa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a8b6cd0fa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ba8b6cd0fa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ba8b6cd0fa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a8b6cd0fa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a8b6cd0fa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a8b6cd0fa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a8b6cd0fa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a8b6cd0fa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a8b6cd0fa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a8b6cd0fa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a8b6cd0fa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a8b6cd0fa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a8b6cd0fa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ba8b6cd0fa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ba8b6cd0fa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a8b6cd0fa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a8b6cd0fa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rafana.com/tutorials/grafana-fundamentals/"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learn.datadoghq.com/courses/dd-101-dev" TargetMode="Externa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Gestion des services Internet</a:t>
            </a:r>
            <a:endParaRPr/>
          </a:p>
          <a:p>
            <a:pPr indent="0" lvl="0" marL="0" rtl="0" algn="l">
              <a:spcBef>
                <a:spcPts val="0"/>
              </a:spcBef>
              <a:spcAft>
                <a:spcPts val="0"/>
              </a:spcAft>
              <a:buNone/>
            </a:pPr>
            <a:r>
              <a:rPr lang="fr" sz="1555"/>
              <a:t>Cours 4 - Le monitoring et le logging de services Web</a:t>
            </a:r>
            <a:endParaRPr sz="1555"/>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Dualité monitoring/logging</a:t>
            </a:r>
            <a:endParaRPr/>
          </a:p>
        </p:txBody>
      </p:sp>
      <p:sp>
        <p:nvSpPr>
          <p:cNvPr id="249" name="Google Shape;249;p22"/>
          <p:cNvSpPr/>
          <p:nvPr/>
        </p:nvSpPr>
        <p:spPr>
          <a:xfrm>
            <a:off x="1376550" y="1265300"/>
            <a:ext cx="1699200" cy="504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Monitoring</a:t>
            </a:r>
            <a:endParaRPr b="1">
              <a:latin typeface="Lato"/>
              <a:ea typeface="Lato"/>
              <a:cs typeface="Lato"/>
              <a:sym typeface="Lato"/>
            </a:endParaRPr>
          </a:p>
        </p:txBody>
      </p:sp>
      <p:sp>
        <p:nvSpPr>
          <p:cNvPr id="250" name="Google Shape;250;p22"/>
          <p:cNvSpPr/>
          <p:nvPr/>
        </p:nvSpPr>
        <p:spPr>
          <a:xfrm>
            <a:off x="6217950" y="1265300"/>
            <a:ext cx="1699200" cy="504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Logging</a:t>
            </a:r>
            <a:endParaRPr b="1">
              <a:latin typeface="Lato"/>
              <a:ea typeface="Lato"/>
              <a:cs typeface="Lato"/>
              <a:sym typeface="Lato"/>
            </a:endParaRPr>
          </a:p>
        </p:txBody>
      </p:sp>
      <p:sp>
        <p:nvSpPr>
          <p:cNvPr id="251" name="Google Shape;251;p22"/>
          <p:cNvSpPr/>
          <p:nvPr/>
        </p:nvSpPr>
        <p:spPr>
          <a:xfrm>
            <a:off x="2926050" y="2275325"/>
            <a:ext cx="3291900" cy="50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Dashboard</a:t>
            </a:r>
            <a:endParaRPr b="1">
              <a:latin typeface="Lato"/>
              <a:ea typeface="Lato"/>
              <a:cs typeface="Lato"/>
              <a:sym typeface="Lato"/>
            </a:endParaRPr>
          </a:p>
        </p:txBody>
      </p:sp>
      <p:sp>
        <p:nvSpPr>
          <p:cNvPr id="252" name="Google Shape;252;p22"/>
          <p:cNvSpPr/>
          <p:nvPr/>
        </p:nvSpPr>
        <p:spPr>
          <a:xfrm>
            <a:off x="3821100" y="4280200"/>
            <a:ext cx="1501800" cy="5040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Admin systèmes</a:t>
            </a:r>
            <a:endParaRPr>
              <a:solidFill>
                <a:schemeClr val="lt1"/>
              </a:solidFill>
              <a:latin typeface="Lato"/>
              <a:ea typeface="Lato"/>
              <a:cs typeface="Lato"/>
              <a:sym typeface="Lato"/>
            </a:endParaRPr>
          </a:p>
        </p:txBody>
      </p:sp>
      <p:sp>
        <p:nvSpPr>
          <p:cNvPr id="253" name="Google Shape;253;p22"/>
          <p:cNvSpPr/>
          <p:nvPr/>
        </p:nvSpPr>
        <p:spPr>
          <a:xfrm>
            <a:off x="4698875" y="3008538"/>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Performances des services web temps réel</a:t>
            </a:r>
            <a:endParaRPr i="1" sz="1200">
              <a:latin typeface="Lato"/>
              <a:ea typeface="Lato"/>
              <a:cs typeface="Lato"/>
              <a:sym typeface="Lato"/>
            </a:endParaRPr>
          </a:p>
        </p:txBody>
      </p:sp>
      <p:sp>
        <p:nvSpPr>
          <p:cNvPr id="254" name="Google Shape;254;p22"/>
          <p:cNvSpPr/>
          <p:nvPr/>
        </p:nvSpPr>
        <p:spPr>
          <a:xfrm>
            <a:off x="4698875" y="3397750"/>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Détection des problèmes potentiels</a:t>
            </a:r>
            <a:endParaRPr i="1" sz="1200">
              <a:latin typeface="Lato"/>
              <a:ea typeface="Lato"/>
              <a:cs typeface="Lato"/>
              <a:sym typeface="Lato"/>
            </a:endParaRPr>
          </a:p>
        </p:txBody>
      </p:sp>
      <p:sp>
        <p:nvSpPr>
          <p:cNvPr id="255" name="Google Shape;255;p22"/>
          <p:cNvSpPr/>
          <p:nvPr/>
        </p:nvSpPr>
        <p:spPr>
          <a:xfrm>
            <a:off x="4698875" y="3798088"/>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Exigences réglementaires et conformité</a:t>
            </a:r>
            <a:endParaRPr i="1" sz="1200">
              <a:latin typeface="Lato"/>
              <a:ea typeface="Lato"/>
              <a:cs typeface="Lato"/>
              <a:sym typeface="Lato"/>
            </a:endParaRPr>
          </a:p>
        </p:txBody>
      </p:sp>
      <p:cxnSp>
        <p:nvCxnSpPr>
          <p:cNvPr id="256" name="Google Shape;256;p22"/>
          <p:cNvCxnSpPr>
            <a:stCxn id="251" idx="2"/>
            <a:endCxn id="252" idx="0"/>
          </p:cNvCxnSpPr>
          <p:nvPr/>
        </p:nvCxnSpPr>
        <p:spPr>
          <a:xfrm>
            <a:off x="4572000" y="2779325"/>
            <a:ext cx="0" cy="1500900"/>
          </a:xfrm>
          <a:prstGeom prst="straightConnector1">
            <a:avLst/>
          </a:prstGeom>
          <a:noFill/>
          <a:ln cap="flat" cmpd="sng" w="19050">
            <a:solidFill>
              <a:schemeClr val="dk2"/>
            </a:solidFill>
            <a:prstDash val="solid"/>
            <a:round/>
            <a:headEnd len="med" w="med" type="none"/>
            <a:tailEnd len="med" w="med" type="none"/>
          </a:ln>
        </p:spPr>
      </p:cxnSp>
      <p:cxnSp>
        <p:nvCxnSpPr>
          <p:cNvPr id="257" name="Google Shape;257;p22"/>
          <p:cNvCxnSpPr>
            <a:stCxn id="249" idx="2"/>
            <a:endCxn id="251" idx="1"/>
          </p:cNvCxnSpPr>
          <p:nvPr/>
        </p:nvCxnSpPr>
        <p:spPr>
          <a:xfrm>
            <a:off x="2226150" y="1769300"/>
            <a:ext cx="699900" cy="758100"/>
          </a:xfrm>
          <a:prstGeom prst="straightConnector1">
            <a:avLst/>
          </a:prstGeom>
          <a:noFill/>
          <a:ln cap="flat" cmpd="sng" w="19050">
            <a:solidFill>
              <a:schemeClr val="dk2"/>
            </a:solidFill>
            <a:prstDash val="solid"/>
            <a:round/>
            <a:headEnd len="med" w="med" type="none"/>
            <a:tailEnd len="med" w="med" type="none"/>
          </a:ln>
        </p:spPr>
      </p:cxnSp>
      <p:cxnSp>
        <p:nvCxnSpPr>
          <p:cNvPr id="258" name="Google Shape;258;p22"/>
          <p:cNvCxnSpPr>
            <a:stCxn id="250" idx="2"/>
            <a:endCxn id="251" idx="3"/>
          </p:cNvCxnSpPr>
          <p:nvPr/>
        </p:nvCxnSpPr>
        <p:spPr>
          <a:xfrm flipH="1">
            <a:off x="6217950" y="1769300"/>
            <a:ext cx="849600" cy="758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p:nvPr/>
        </p:nvSpPr>
        <p:spPr>
          <a:xfrm>
            <a:off x="4622350" y="2576175"/>
            <a:ext cx="3358200" cy="242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des outils de monitoring</a:t>
            </a:r>
            <a:endParaRPr/>
          </a:p>
        </p:txBody>
      </p:sp>
      <p:sp>
        <p:nvSpPr>
          <p:cNvPr id="265" name="Google Shape;265;p23"/>
          <p:cNvSpPr/>
          <p:nvPr/>
        </p:nvSpPr>
        <p:spPr>
          <a:xfrm>
            <a:off x="4888375" y="2807825"/>
            <a:ext cx="2775900" cy="20616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6" name="Google Shape;266;p23"/>
          <p:cNvSpPr txBox="1"/>
          <p:nvPr/>
        </p:nvSpPr>
        <p:spPr>
          <a:xfrm>
            <a:off x="5857891" y="2522957"/>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sp>
        <p:nvSpPr>
          <p:cNvPr id="267" name="Google Shape;267;p23"/>
          <p:cNvSpPr/>
          <p:nvPr/>
        </p:nvSpPr>
        <p:spPr>
          <a:xfrm>
            <a:off x="4978850" y="2910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268" name="Google Shape;268;p23"/>
          <p:cNvSpPr/>
          <p:nvPr/>
        </p:nvSpPr>
        <p:spPr>
          <a:xfrm>
            <a:off x="6704950" y="3896125"/>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269" name="Google Shape;269;p23"/>
          <p:cNvSpPr/>
          <p:nvPr/>
        </p:nvSpPr>
        <p:spPr>
          <a:xfrm>
            <a:off x="4975129" y="3896125"/>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270" name="Google Shape;270;p23"/>
          <p:cNvSpPr/>
          <p:nvPr/>
        </p:nvSpPr>
        <p:spPr>
          <a:xfrm>
            <a:off x="6704950" y="2910600"/>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271" name="Google Shape;271;p23"/>
          <p:cNvSpPr/>
          <p:nvPr/>
        </p:nvSpPr>
        <p:spPr>
          <a:xfrm>
            <a:off x="1061350" y="265475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272" name="Google Shape;272;p23"/>
          <p:cNvSpPr/>
          <p:nvPr/>
        </p:nvSpPr>
        <p:spPr>
          <a:xfrm>
            <a:off x="1223950" y="322485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273" name="Google Shape;273;p23"/>
          <p:cNvSpPr/>
          <p:nvPr/>
        </p:nvSpPr>
        <p:spPr>
          <a:xfrm>
            <a:off x="998750" y="3695825"/>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274" name="Google Shape;274;p23"/>
          <p:cNvSpPr/>
          <p:nvPr/>
        </p:nvSpPr>
        <p:spPr>
          <a:xfrm>
            <a:off x="1297500" y="416680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275" name="Google Shape;275;p23"/>
          <p:cNvSpPr/>
          <p:nvPr/>
        </p:nvSpPr>
        <p:spPr>
          <a:xfrm>
            <a:off x="1061350" y="4637775"/>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cxnSp>
        <p:nvCxnSpPr>
          <p:cNvPr id="276" name="Google Shape;276;p23"/>
          <p:cNvCxnSpPr>
            <a:stCxn id="271" idx="3"/>
            <a:endCxn id="267" idx="1"/>
          </p:cNvCxnSpPr>
          <p:nvPr/>
        </p:nvCxnSpPr>
        <p:spPr>
          <a:xfrm>
            <a:off x="1857250" y="2797550"/>
            <a:ext cx="3121500" cy="5700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23"/>
          <p:cNvCxnSpPr>
            <a:stCxn id="272" idx="3"/>
            <a:endCxn id="267" idx="1"/>
          </p:cNvCxnSpPr>
          <p:nvPr/>
        </p:nvCxnSpPr>
        <p:spPr>
          <a:xfrm>
            <a:off x="2019850" y="3367650"/>
            <a:ext cx="2958900" cy="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23"/>
          <p:cNvCxnSpPr>
            <a:stCxn id="273" idx="3"/>
            <a:endCxn id="269" idx="1"/>
          </p:cNvCxnSpPr>
          <p:nvPr/>
        </p:nvCxnSpPr>
        <p:spPr>
          <a:xfrm>
            <a:off x="1794650" y="3838625"/>
            <a:ext cx="3180600" cy="5145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23"/>
          <p:cNvCxnSpPr>
            <a:stCxn id="274" idx="3"/>
            <a:endCxn id="269" idx="1"/>
          </p:cNvCxnSpPr>
          <p:nvPr/>
        </p:nvCxnSpPr>
        <p:spPr>
          <a:xfrm>
            <a:off x="2093400" y="4309600"/>
            <a:ext cx="2881800" cy="435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23"/>
          <p:cNvCxnSpPr>
            <a:stCxn id="275" idx="3"/>
            <a:endCxn id="269" idx="1"/>
          </p:cNvCxnSpPr>
          <p:nvPr/>
        </p:nvCxnSpPr>
        <p:spPr>
          <a:xfrm flipH="1" rot="10800000">
            <a:off x="1857250" y="4353075"/>
            <a:ext cx="3117900" cy="4275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23"/>
          <p:cNvSpPr txBox="1"/>
          <p:nvPr/>
        </p:nvSpPr>
        <p:spPr>
          <a:xfrm>
            <a:off x="5194598" y="2218313"/>
            <a:ext cx="23676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Couche de sécurité</a:t>
            </a:r>
            <a:endParaRPr b="1" sz="1300">
              <a:solidFill>
                <a:srgbClr val="FF0000"/>
              </a:solidFill>
              <a:latin typeface="Lato"/>
              <a:ea typeface="Lato"/>
              <a:cs typeface="Lato"/>
              <a:sym typeface="Lato"/>
            </a:endParaRPr>
          </a:p>
        </p:txBody>
      </p:sp>
      <p:sp>
        <p:nvSpPr>
          <p:cNvPr id="282" name="Google Shape;282;p23"/>
          <p:cNvSpPr txBox="1"/>
          <p:nvPr/>
        </p:nvSpPr>
        <p:spPr>
          <a:xfrm>
            <a:off x="1132800" y="1070875"/>
            <a:ext cx="7674600" cy="107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Il est important de noter que la sécurité de ces outils de monitoring et de logging doit être prise en considération pour éviter les fuites de données ou les accès non autorisés aux données collectées. Il est donc essentiel de mettre en place les protocoles de sécurité adéquats et de suivre régulièrement les politiques de sécurité.</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Logging et monitoring en python</a:t>
            </a:r>
            <a:endParaRPr/>
          </a:p>
        </p:txBody>
      </p:sp>
      <p:sp>
        <p:nvSpPr>
          <p:cNvPr id="288" name="Google Shape;288;p24"/>
          <p:cNvSpPr txBox="1"/>
          <p:nvPr>
            <p:ph idx="1" type="body"/>
          </p:nvPr>
        </p:nvSpPr>
        <p:spPr>
          <a:xfrm>
            <a:off x="1297500" y="1567550"/>
            <a:ext cx="7038900" cy="110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Python dispose d’une bibliothèque de journalisation intégrée appelée </a:t>
            </a:r>
            <a:r>
              <a:rPr b="1" lang="fr"/>
              <a:t>logging</a:t>
            </a:r>
            <a:r>
              <a:rPr lang="fr"/>
              <a:t>, qui permet de générer des messages de journalisation de manière simple et efficace. Il est également possible d’utiliser des bibliothèques de monitoring telles que psutil pour récupérer des informations sur les performances et les ressources système.</a:t>
            </a:r>
            <a:endParaRPr/>
          </a:p>
        </p:txBody>
      </p:sp>
      <p:sp>
        <p:nvSpPr>
          <p:cNvPr id="289" name="Google Shape;289;p24"/>
          <p:cNvSpPr/>
          <p:nvPr/>
        </p:nvSpPr>
        <p:spPr>
          <a:xfrm>
            <a:off x="265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logging (bibliothèque)</a:t>
            </a:r>
            <a:endParaRPr>
              <a:latin typeface="Lato"/>
              <a:ea typeface="Lato"/>
              <a:cs typeface="Lato"/>
              <a:sym typeface="Lato"/>
            </a:endParaRPr>
          </a:p>
        </p:txBody>
      </p:sp>
      <p:sp>
        <p:nvSpPr>
          <p:cNvPr id="290" name="Google Shape;290;p24"/>
          <p:cNvSpPr/>
          <p:nvPr/>
        </p:nvSpPr>
        <p:spPr>
          <a:xfrm>
            <a:off x="556175"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291" name="Google Shape;291;p24"/>
          <p:cNvSpPr/>
          <p:nvPr/>
        </p:nvSpPr>
        <p:spPr>
          <a:xfrm>
            <a:off x="556175" y="364312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292" name="Google Shape;292;p24"/>
          <p:cNvSpPr/>
          <p:nvPr/>
        </p:nvSpPr>
        <p:spPr>
          <a:xfrm>
            <a:off x="556175" y="4061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293" name="Google Shape;293;p24"/>
          <p:cNvSpPr/>
          <p:nvPr/>
        </p:nvSpPr>
        <p:spPr>
          <a:xfrm>
            <a:off x="556175" y="447957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294" name="Google Shape;294;p24"/>
          <p:cNvSpPr/>
          <p:nvPr/>
        </p:nvSpPr>
        <p:spPr>
          <a:xfrm>
            <a:off x="2683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295" name="Google Shape;295;p24"/>
          <p:cNvSpPr/>
          <p:nvPr/>
        </p:nvSpPr>
        <p:spPr>
          <a:xfrm>
            <a:off x="2918750"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virtual_memory</a:t>
            </a:r>
            <a:endParaRPr>
              <a:solidFill>
                <a:schemeClr val="lt1"/>
              </a:solidFill>
              <a:latin typeface="Lato"/>
              <a:ea typeface="Lato"/>
              <a:cs typeface="Lato"/>
              <a:sym typeface="Lato"/>
            </a:endParaRPr>
          </a:p>
        </p:txBody>
      </p:sp>
      <p:sp>
        <p:nvSpPr>
          <p:cNvPr id="296" name="Google Shape;296;p24"/>
          <p:cNvSpPr/>
          <p:nvPr/>
        </p:nvSpPr>
        <p:spPr>
          <a:xfrm>
            <a:off x="2918750" y="364312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total</a:t>
            </a:r>
            <a:endParaRPr>
              <a:solidFill>
                <a:schemeClr val="lt1"/>
              </a:solidFill>
              <a:latin typeface="Lato"/>
              <a:ea typeface="Lato"/>
              <a:cs typeface="Lato"/>
              <a:sym typeface="Lato"/>
            </a:endParaRPr>
          </a:p>
        </p:txBody>
      </p:sp>
      <p:sp>
        <p:nvSpPr>
          <p:cNvPr id="297" name="Google Shape;297;p24"/>
          <p:cNvSpPr/>
          <p:nvPr/>
        </p:nvSpPr>
        <p:spPr>
          <a:xfrm>
            <a:off x="2918750" y="4061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used</a:t>
            </a:r>
            <a:endParaRPr>
              <a:solidFill>
                <a:schemeClr val="lt1"/>
              </a:solidFill>
              <a:latin typeface="Lato"/>
              <a:ea typeface="Lato"/>
              <a:cs typeface="Lato"/>
              <a:sym typeface="Lato"/>
            </a:endParaRPr>
          </a:p>
        </p:txBody>
      </p:sp>
      <p:sp>
        <p:nvSpPr>
          <p:cNvPr id="298" name="Google Shape;298;p24"/>
          <p:cNvSpPr/>
          <p:nvPr/>
        </p:nvSpPr>
        <p:spPr>
          <a:xfrm>
            <a:off x="2918750" y="447957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available</a:t>
            </a:r>
            <a:endParaRPr>
              <a:solidFill>
                <a:schemeClr val="lt1"/>
              </a:solidFill>
              <a:latin typeface="Lato"/>
              <a:ea typeface="Lato"/>
              <a:cs typeface="Lato"/>
              <a:sym typeface="Lato"/>
            </a:endParaRPr>
          </a:p>
        </p:txBody>
      </p:sp>
      <p:sp>
        <p:nvSpPr>
          <p:cNvPr id="299" name="Google Shape;299;p24"/>
          <p:cNvSpPr/>
          <p:nvPr/>
        </p:nvSpPr>
        <p:spPr>
          <a:xfrm>
            <a:off x="5101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300" name="Google Shape;300;p24"/>
          <p:cNvSpPr/>
          <p:nvPr/>
        </p:nvSpPr>
        <p:spPr>
          <a:xfrm>
            <a:off x="5336750"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cpu_percent</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de base</a:t>
            </a:r>
            <a:endParaRPr/>
          </a:p>
        </p:txBody>
      </p:sp>
      <p:sp>
        <p:nvSpPr>
          <p:cNvPr id="306" name="Google Shape;306;p25"/>
          <p:cNvSpPr/>
          <p:nvPr/>
        </p:nvSpPr>
        <p:spPr>
          <a:xfrm>
            <a:off x="173475" y="1957463"/>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307" name="Google Shape;307;p25"/>
          <p:cNvSpPr/>
          <p:nvPr/>
        </p:nvSpPr>
        <p:spPr>
          <a:xfrm>
            <a:off x="464325" y="245768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308" name="Google Shape;308;p25"/>
          <p:cNvSpPr/>
          <p:nvPr/>
        </p:nvSpPr>
        <p:spPr>
          <a:xfrm>
            <a:off x="464325" y="287591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309" name="Google Shape;309;p25"/>
          <p:cNvSpPr/>
          <p:nvPr/>
        </p:nvSpPr>
        <p:spPr>
          <a:xfrm>
            <a:off x="464325" y="329413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310" name="Google Shape;310;p25"/>
          <p:cNvSpPr/>
          <p:nvPr/>
        </p:nvSpPr>
        <p:spPr>
          <a:xfrm>
            <a:off x="464325" y="371236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311" name="Google Shape;311;p25"/>
          <p:cNvSpPr/>
          <p:nvPr/>
        </p:nvSpPr>
        <p:spPr>
          <a:xfrm>
            <a:off x="2849500" y="1692150"/>
            <a:ext cx="5946000" cy="249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logging</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logging.basicConfig(level=logging.INFO,</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format = ‘%(asctime)s %(levelname)s %(message)s’)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started”)</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logging.warning(“A warning message”)</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logging.error(“An error occurred”)</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Monitoring de la mémoire utilisée</a:t>
            </a:r>
            <a:endParaRPr/>
          </a:p>
        </p:txBody>
      </p:sp>
      <p:sp>
        <p:nvSpPr>
          <p:cNvPr id="317" name="Google Shape;317;p26"/>
          <p:cNvSpPr/>
          <p:nvPr/>
        </p:nvSpPr>
        <p:spPr>
          <a:xfrm>
            <a:off x="173475" y="1957463"/>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318" name="Google Shape;318;p26"/>
          <p:cNvSpPr/>
          <p:nvPr/>
        </p:nvSpPr>
        <p:spPr>
          <a:xfrm>
            <a:off x="464325" y="245768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319" name="Google Shape;319;p26"/>
          <p:cNvSpPr/>
          <p:nvPr/>
        </p:nvSpPr>
        <p:spPr>
          <a:xfrm>
            <a:off x="464325" y="287591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320" name="Google Shape;320;p26"/>
          <p:cNvSpPr/>
          <p:nvPr/>
        </p:nvSpPr>
        <p:spPr>
          <a:xfrm>
            <a:off x="464325" y="329413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321" name="Google Shape;321;p26"/>
          <p:cNvSpPr/>
          <p:nvPr/>
        </p:nvSpPr>
        <p:spPr>
          <a:xfrm>
            <a:off x="464325" y="371236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322" name="Google Shape;322;p26"/>
          <p:cNvSpPr/>
          <p:nvPr/>
        </p:nvSpPr>
        <p:spPr>
          <a:xfrm>
            <a:off x="2849525" y="1692275"/>
            <a:ext cx="5946000" cy="249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memory_info = psutil.virtual_memory()</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print(“Total memory : ” , memory_info.total)</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print(“Used memory : ” , memory_info.used)</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print(“Available memory : ” , memory_info.available)</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Monitoring de l’utilisation du processeur</a:t>
            </a:r>
            <a:endParaRPr/>
          </a:p>
        </p:txBody>
      </p:sp>
      <p:sp>
        <p:nvSpPr>
          <p:cNvPr id="328" name="Google Shape;328;p27"/>
          <p:cNvSpPr/>
          <p:nvPr/>
        </p:nvSpPr>
        <p:spPr>
          <a:xfrm>
            <a:off x="134750" y="165312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329" name="Google Shape;329;p27"/>
          <p:cNvSpPr/>
          <p:nvPr/>
        </p:nvSpPr>
        <p:spPr>
          <a:xfrm>
            <a:off x="370175" y="2153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cpu_percent</a:t>
            </a:r>
            <a:endParaRPr>
              <a:solidFill>
                <a:schemeClr val="lt1"/>
              </a:solidFill>
              <a:latin typeface="Lato"/>
              <a:ea typeface="Lato"/>
              <a:cs typeface="Lato"/>
              <a:sym typeface="Lato"/>
            </a:endParaRPr>
          </a:p>
        </p:txBody>
      </p:sp>
      <p:sp>
        <p:nvSpPr>
          <p:cNvPr id="330" name="Google Shape;330;p27"/>
          <p:cNvSpPr/>
          <p:nvPr/>
        </p:nvSpPr>
        <p:spPr>
          <a:xfrm>
            <a:off x="2818650" y="1653125"/>
            <a:ext cx="5946000" cy="2163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cpu_info = psutil.cpu_percent(interval=1)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print(“CPU usage : ” , cpu_info)</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et monitoring combinés</a:t>
            </a:r>
            <a:endParaRPr/>
          </a:p>
        </p:txBody>
      </p:sp>
      <p:sp>
        <p:nvSpPr>
          <p:cNvPr id="336" name="Google Shape;336;p28"/>
          <p:cNvSpPr/>
          <p:nvPr/>
        </p:nvSpPr>
        <p:spPr>
          <a:xfrm>
            <a:off x="1352100" y="1190225"/>
            <a:ext cx="6439800" cy="3531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import logging</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logging.basicConfig(level=logging.INFO,</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format = ‘%(asctime)s %(levelname)s %(message)s’)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started”)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#Perform calculations</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result = 0</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for i in range (1, 101):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result += i</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cpu_info = psutil.cpu_percent(interval = 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logging.info(“CPU usage : %s”, cpu_info)</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finished”)</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et monitoring combinés</a:t>
            </a:r>
            <a:endParaRPr/>
          </a:p>
        </p:txBody>
      </p:sp>
      <p:sp>
        <p:nvSpPr>
          <p:cNvPr id="342" name="Google Shape;342;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Il est important de noter que les exemples ci-dessus ne représentent qu’une petite partie des fonctionnalités offertes par les bibliothèques de journalisation et de monitoring disponibles en Python. Il est donc important de consulter la documentation de ces bibliothèques pour en savoir plus sur les fonctionnalités.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596650" y="56975"/>
            <a:ext cx="7749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Etude de cas : Les outils pour du monitoring et log</a:t>
            </a:r>
            <a:endParaRPr/>
          </a:p>
        </p:txBody>
      </p:sp>
      <p:pic>
        <p:nvPicPr>
          <p:cNvPr id="348" name="Google Shape;348;p30"/>
          <p:cNvPicPr preferRelativeResize="0"/>
          <p:nvPr/>
        </p:nvPicPr>
        <p:blipFill>
          <a:blip r:embed="rId3">
            <a:alphaModFix/>
          </a:blip>
          <a:stretch>
            <a:fillRect/>
          </a:stretch>
        </p:blipFill>
        <p:spPr>
          <a:xfrm>
            <a:off x="741550" y="3612725"/>
            <a:ext cx="3138875" cy="1479851"/>
          </a:xfrm>
          <a:prstGeom prst="rect">
            <a:avLst/>
          </a:prstGeom>
          <a:noFill/>
          <a:ln>
            <a:noFill/>
          </a:ln>
        </p:spPr>
      </p:pic>
      <p:sp>
        <p:nvSpPr>
          <p:cNvPr id="349" name="Google Shape;349;p30"/>
          <p:cNvSpPr txBox="1"/>
          <p:nvPr/>
        </p:nvSpPr>
        <p:spPr>
          <a:xfrm>
            <a:off x="1846588" y="3102393"/>
            <a:ext cx="9288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3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PowerBI</a:t>
            </a:r>
            <a:endParaRPr sz="1300">
              <a:solidFill>
                <a:schemeClr val="lt1"/>
              </a:solidFill>
              <a:latin typeface="Lato"/>
              <a:ea typeface="Lato"/>
              <a:cs typeface="Lato"/>
              <a:sym typeface="Lato"/>
            </a:endParaRPr>
          </a:p>
        </p:txBody>
      </p:sp>
      <p:pic>
        <p:nvPicPr>
          <p:cNvPr id="350" name="Google Shape;350;p30"/>
          <p:cNvPicPr preferRelativeResize="0"/>
          <p:nvPr/>
        </p:nvPicPr>
        <p:blipFill>
          <a:blip r:embed="rId4">
            <a:alphaModFix/>
          </a:blip>
          <a:stretch>
            <a:fillRect/>
          </a:stretch>
        </p:blipFill>
        <p:spPr>
          <a:xfrm>
            <a:off x="5459900" y="3551500"/>
            <a:ext cx="2633147" cy="1541076"/>
          </a:xfrm>
          <a:prstGeom prst="rect">
            <a:avLst/>
          </a:prstGeom>
          <a:noFill/>
          <a:ln>
            <a:noFill/>
          </a:ln>
        </p:spPr>
      </p:pic>
      <p:sp>
        <p:nvSpPr>
          <p:cNvPr id="351" name="Google Shape;351;p30"/>
          <p:cNvSpPr txBox="1"/>
          <p:nvPr/>
        </p:nvSpPr>
        <p:spPr>
          <a:xfrm>
            <a:off x="6097775" y="3061575"/>
            <a:ext cx="15564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4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AWS CloudWatch</a:t>
            </a:r>
            <a:endParaRPr sz="1300">
              <a:solidFill>
                <a:schemeClr val="lt1"/>
              </a:solidFill>
              <a:latin typeface="Lato"/>
              <a:ea typeface="Lato"/>
              <a:cs typeface="Lato"/>
              <a:sym typeface="Lato"/>
            </a:endParaRPr>
          </a:p>
        </p:txBody>
      </p:sp>
      <p:pic>
        <p:nvPicPr>
          <p:cNvPr id="352" name="Google Shape;352;p30"/>
          <p:cNvPicPr preferRelativeResize="0"/>
          <p:nvPr/>
        </p:nvPicPr>
        <p:blipFill>
          <a:blip r:embed="rId5">
            <a:alphaModFix/>
          </a:blip>
          <a:stretch>
            <a:fillRect/>
          </a:stretch>
        </p:blipFill>
        <p:spPr>
          <a:xfrm>
            <a:off x="884825" y="1561324"/>
            <a:ext cx="2852326" cy="1541074"/>
          </a:xfrm>
          <a:prstGeom prst="rect">
            <a:avLst/>
          </a:prstGeom>
          <a:noFill/>
          <a:ln>
            <a:noFill/>
          </a:ln>
        </p:spPr>
      </p:pic>
      <p:sp>
        <p:nvSpPr>
          <p:cNvPr id="353" name="Google Shape;353;p30"/>
          <p:cNvSpPr txBox="1"/>
          <p:nvPr/>
        </p:nvSpPr>
        <p:spPr>
          <a:xfrm>
            <a:off x="1408347" y="1112225"/>
            <a:ext cx="20349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1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Grafana/Prometheus</a:t>
            </a:r>
            <a:endParaRPr sz="1300">
              <a:solidFill>
                <a:schemeClr val="lt1"/>
              </a:solidFill>
              <a:latin typeface="Lato"/>
              <a:ea typeface="Lato"/>
              <a:cs typeface="Lato"/>
              <a:sym typeface="Lato"/>
            </a:endParaRPr>
          </a:p>
        </p:txBody>
      </p:sp>
      <p:pic>
        <p:nvPicPr>
          <p:cNvPr id="354" name="Google Shape;354;p30"/>
          <p:cNvPicPr preferRelativeResize="0"/>
          <p:nvPr/>
        </p:nvPicPr>
        <p:blipFill>
          <a:blip r:embed="rId6">
            <a:alphaModFix/>
          </a:blip>
          <a:stretch>
            <a:fillRect/>
          </a:stretch>
        </p:blipFill>
        <p:spPr>
          <a:xfrm>
            <a:off x="5383412" y="1602147"/>
            <a:ext cx="2786122" cy="1541075"/>
          </a:xfrm>
          <a:prstGeom prst="rect">
            <a:avLst/>
          </a:prstGeom>
          <a:noFill/>
          <a:ln>
            <a:noFill/>
          </a:ln>
        </p:spPr>
      </p:pic>
      <p:sp>
        <p:nvSpPr>
          <p:cNvPr id="355" name="Google Shape;355;p30"/>
          <p:cNvSpPr txBox="1"/>
          <p:nvPr/>
        </p:nvSpPr>
        <p:spPr>
          <a:xfrm>
            <a:off x="5759022" y="1112225"/>
            <a:ext cx="20349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2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DataDog</a:t>
            </a:r>
            <a:endParaRPr sz="1300">
              <a:solidFill>
                <a:schemeClr val="lt1"/>
              </a:solidFill>
              <a:latin typeface="Lato"/>
              <a:ea typeface="Lato"/>
              <a:cs typeface="Lato"/>
              <a:sym typeface="Lato"/>
            </a:endParaRPr>
          </a:p>
        </p:txBody>
      </p:sp>
      <p:sp>
        <p:nvSpPr>
          <p:cNvPr id="356" name="Google Shape;356;p30"/>
          <p:cNvSpPr/>
          <p:nvPr/>
        </p:nvSpPr>
        <p:spPr>
          <a:xfrm>
            <a:off x="1765525" y="622325"/>
            <a:ext cx="5755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Etude de cas (30 minutes)</a:t>
            </a:r>
            <a:endParaRPr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p:nvPr/>
        </p:nvSpPr>
        <p:spPr>
          <a:xfrm>
            <a:off x="397800" y="1485775"/>
            <a:ext cx="1734900" cy="21660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31"/>
          <p:cNvSpPr txBox="1"/>
          <p:nvPr>
            <p:ph type="title"/>
          </p:nvPr>
        </p:nvSpPr>
        <p:spPr>
          <a:xfrm>
            <a:off x="1338650" y="352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a:t>
            </a:r>
            <a:endParaRPr/>
          </a:p>
        </p:txBody>
      </p:sp>
      <p:pic>
        <p:nvPicPr>
          <p:cNvPr id="363" name="Google Shape;363;p31"/>
          <p:cNvPicPr preferRelativeResize="0"/>
          <p:nvPr/>
        </p:nvPicPr>
        <p:blipFill>
          <a:blip r:embed="rId3">
            <a:alphaModFix/>
          </a:blip>
          <a:stretch>
            <a:fillRect/>
          </a:stretch>
        </p:blipFill>
        <p:spPr>
          <a:xfrm>
            <a:off x="4572000" y="1325700"/>
            <a:ext cx="4310150" cy="2689351"/>
          </a:xfrm>
          <a:prstGeom prst="rect">
            <a:avLst/>
          </a:prstGeom>
          <a:noFill/>
          <a:ln>
            <a:noFill/>
          </a:ln>
        </p:spPr>
      </p:pic>
      <p:sp>
        <p:nvSpPr>
          <p:cNvPr id="364" name="Google Shape;364;p31"/>
          <p:cNvSpPr/>
          <p:nvPr/>
        </p:nvSpPr>
        <p:spPr>
          <a:xfrm>
            <a:off x="678900" y="21839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InfluxDB</a:t>
            </a:r>
            <a:endParaRPr>
              <a:latin typeface="Lato"/>
              <a:ea typeface="Lato"/>
              <a:cs typeface="Lato"/>
              <a:sym typeface="Lato"/>
            </a:endParaRPr>
          </a:p>
        </p:txBody>
      </p:sp>
      <p:sp>
        <p:nvSpPr>
          <p:cNvPr id="365" name="Google Shape;365;p31"/>
          <p:cNvSpPr/>
          <p:nvPr/>
        </p:nvSpPr>
        <p:spPr>
          <a:xfrm>
            <a:off x="678900" y="26477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Graphite</a:t>
            </a:r>
            <a:endParaRPr>
              <a:latin typeface="Lato"/>
              <a:ea typeface="Lato"/>
              <a:cs typeface="Lato"/>
              <a:sym typeface="Lato"/>
            </a:endParaRPr>
          </a:p>
        </p:txBody>
      </p:sp>
      <p:sp>
        <p:nvSpPr>
          <p:cNvPr id="366" name="Google Shape;366;p31"/>
          <p:cNvSpPr/>
          <p:nvPr/>
        </p:nvSpPr>
        <p:spPr>
          <a:xfrm>
            <a:off x="678900" y="3088175"/>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Elasticsearch</a:t>
            </a:r>
            <a:endParaRPr sz="1300">
              <a:latin typeface="Lato"/>
              <a:ea typeface="Lato"/>
              <a:cs typeface="Lato"/>
              <a:sym typeface="Lato"/>
            </a:endParaRPr>
          </a:p>
        </p:txBody>
      </p:sp>
      <p:sp>
        <p:nvSpPr>
          <p:cNvPr id="367" name="Google Shape;367;p31"/>
          <p:cNvSpPr/>
          <p:nvPr/>
        </p:nvSpPr>
        <p:spPr>
          <a:xfrm>
            <a:off x="678900" y="17201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Prometheus</a:t>
            </a:r>
            <a:endParaRPr>
              <a:latin typeface="Lato"/>
              <a:ea typeface="Lato"/>
              <a:cs typeface="Lato"/>
              <a:sym typeface="Lato"/>
            </a:endParaRPr>
          </a:p>
        </p:txBody>
      </p:sp>
      <p:sp>
        <p:nvSpPr>
          <p:cNvPr id="368" name="Google Shape;368;p31"/>
          <p:cNvSpPr txBox="1"/>
          <p:nvPr/>
        </p:nvSpPr>
        <p:spPr>
          <a:xfrm>
            <a:off x="397800" y="3723900"/>
            <a:ext cx="173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Format de données</a:t>
            </a:r>
            <a:endParaRPr b="1" sz="1300">
              <a:solidFill>
                <a:srgbClr val="FF0000"/>
              </a:solidFill>
              <a:latin typeface="Lato"/>
              <a:ea typeface="Lato"/>
              <a:cs typeface="Lato"/>
              <a:sym typeface="Lato"/>
            </a:endParaRPr>
          </a:p>
        </p:txBody>
      </p:sp>
      <p:sp>
        <p:nvSpPr>
          <p:cNvPr id="369" name="Google Shape;369;p31"/>
          <p:cNvSpPr/>
          <p:nvPr/>
        </p:nvSpPr>
        <p:spPr>
          <a:xfrm>
            <a:off x="2132700" y="2324850"/>
            <a:ext cx="2439300" cy="5967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 temps réel</a:t>
            </a:r>
            <a:endParaRPr>
              <a:latin typeface="Lato"/>
              <a:ea typeface="Lato"/>
              <a:cs typeface="Lato"/>
              <a:sym typeface="Lato"/>
            </a:endParaRPr>
          </a:p>
        </p:txBody>
      </p:sp>
      <p:sp>
        <p:nvSpPr>
          <p:cNvPr id="370" name="Google Shape;370;p31"/>
          <p:cNvSpPr/>
          <p:nvPr/>
        </p:nvSpPr>
        <p:spPr>
          <a:xfrm>
            <a:off x="4701075" y="4073688"/>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 source</a:t>
            </a:r>
            <a:endParaRPr sz="1200">
              <a:latin typeface="Lato"/>
              <a:ea typeface="Lato"/>
              <a:cs typeface="Lato"/>
              <a:sym typeface="Lato"/>
            </a:endParaRPr>
          </a:p>
        </p:txBody>
      </p:sp>
      <p:sp>
        <p:nvSpPr>
          <p:cNvPr id="371" name="Google Shape;371;p31"/>
          <p:cNvSpPr/>
          <p:nvPr/>
        </p:nvSpPr>
        <p:spPr>
          <a:xfrm>
            <a:off x="4701075" y="4438575"/>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Visualisation de données</a:t>
            </a:r>
            <a:endParaRPr sz="1200">
              <a:latin typeface="Lato"/>
              <a:ea typeface="Lato"/>
              <a:cs typeface="Lato"/>
              <a:sym typeface="Lato"/>
            </a:endParaRPr>
          </a:p>
        </p:txBody>
      </p:sp>
      <p:sp>
        <p:nvSpPr>
          <p:cNvPr id="372" name="Google Shape;372;p31"/>
          <p:cNvSpPr/>
          <p:nvPr/>
        </p:nvSpPr>
        <p:spPr>
          <a:xfrm>
            <a:off x="4701075" y="4803450"/>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Monitoring</a:t>
            </a:r>
            <a:endParaRPr sz="1200">
              <a:latin typeface="Lato"/>
              <a:ea typeface="Lato"/>
              <a:cs typeface="Lato"/>
              <a:sym typeface="Lato"/>
            </a:endParaRPr>
          </a:p>
        </p:txBody>
      </p:sp>
      <p:sp>
        <p:nvSpPr>
          <p:cNvPr id="373" name="Google Shape;373;p31"/>
          <p:cNvSpPr txBox="1"/>
          <p:nvPr/>
        </p:nvSpPr>
        <p:spPr>
          <a:xfrm>
            <a:off x="5660175" y="850800"/>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374" name="Google Shape;374;p31"/>
          <p:cNvSpPr/>
          <p:nvPr/>
        </p:nvSpPr>
        <p:spPr>
          <a:xfrm>
            <a:off x="2325025" y="3180863"/>
            <a:ext cx="1964700" cy="25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Données de performance</a:t>
            </a:r>
            <a:endParaRPr sz="1200">
              <a:latin typeface="Lato"/>
              <a:ea typeface="Lato"/>
              <a:cs typeface="Lato"/>
              <a:sym typeface="Lato"/>
            </a:endParaRPr>
          </a:p>
        </p:txBody>
      </p:sp>
      <p:cxnSp>
        <p:nvCxnSpPr>
          <p:cNvPr id="375" name="Google Shape;375;p31"/>
          <p:cNvCxnSpPr>
            <a:stCxn id="374" idx="0"/>
          </p:cNvCxnSpPr>
          <p:nvPr/>
        </p:nvCxnSpPr>
        <p:spPr>
          <a:xfrm flipH="1" rot="10800000">
            <a:off x="3307375" y="2767163"/>
            <a:ext cx="15300" cy="4137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1"/>
          <p:cNvSpPr/>
          <p:nvPr/>
        </p:nvSpPr>
        <p:spPr>
          <a:xfrm>
            <a:off x="3783875" y="643950"/>
            <a:ext cx="1349400" cy="413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Tableaux de bord interactifs</a:t>
            </a:r>
            <a:endParaRPr sz="1200">
              <a:latin typeface="Lato"/>
              <a:ea typeface="Lato"/>
              <a:cs typeface="Lato"/>
              <a:sym typeface="Lato"/>
            </a:endParaRPr>
          </a:p>
        </p:txBody>
      </p:sp>
      <p:cxnSp>
        <p:nvCxnSpPr>
          <p:cNvPr id="377" name="Google Shape;377;p31"/>
          <p:cNvCxnSpPr>
            <a:stCxn id="376" idx="3"/>
          </p:cNvCxnSpPr>
          <p:nvPr/>
        </p:nvCxnSpPr>
        <p:spPr>
          <a:xfrm>
            <a:off x="5133275" y="850800"/>
            <a:ext cx="2335200" cy="7848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1"/>
          <p:cNvSpPr/>
          <p:nvPr/>
        </p:nvSpPr>
        <p:spPr>
          <a:xfrm>
            <a:off x="3082475" y="1267050"/>
            <a:ext cx="1349400" cy="413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Graphiques</a:t>
            </a:r>
            <a:endParaRPr sz="1200">
              <a:latin typeface="Lato"/>
              <a:ea typeface="Lato"/>
              <a:cs typeface="Lato"/>
              <a:sym typeface="Lato"/>
            </a:endParaRPr>
          </a:p>
        </p:txBody>
      </p:sp>
      <p:cxnSp>
        <p:nvCxnSpPr>
          <p:cNvPr id="379" name="Google Shape;379;p31"/>
          <p:cNvCxnSpPr>
            <a:stCxn id="378" idx="2"/>
          </p:cNvCxnSpPr>
          <p:nvPr/>
        </p:nvCxnSpPr>
        <p:spPr>
          <a:xfrm>
            <a:off x="3757175" y="1680750"/>
            <a:ext cx="1098300" cy="2430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1"/>
          <p:cNvSpPr/>
          <p:nvPr/>
        </p:nvSpPr>
        <p:spPr>
          <a:xfrm>
            <a:off x="6982875" y="4181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de tendances</a:t>
            </a:r>
            <a:endParaRPr sz="1200">
              <a:latin typeface="Lato"/>
              <a:ea typeface="Lato"/>
              <a:cs typeface="Lato"/>
              <a:sym typeface="Lato"/>
            </a:endParaRPr>
          </a:p>
        </p:txBody>
      </p:sp>
      <p:sp>
        <p:nvSpPr>
          <p:cNvPr id="381" name="Google Shape;381;p31"/>
          <p:cNvSpPr/>
          <p:nvPr/>
        </p:nvSpPr>
        <p:spPr>
          <a:xfrm>
            <a:off x="6982875" y="4498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Alertes temps réel</a:t>
            </a:r>
            <a:endParaRPr sz="1200">
              <a:latin typeface="Lato"/>
              <a:ea typeface="Lato"/>
              <a:cs typeface="Lato"/>
              <a:sym typeface="Lato"/>
            </a:endParaRPr>
          </a:p>
        </p:txBody>
      </p:sp>
      <p:sp>
        <p:nvSpPr>
          <p:cNvPr id="382" name="Google Shape;382;p31"/>
          <p:cNvSpPr/>
          <p:nvPr/>
        </p:nvSpPr>
        <p:spPr>
          <a:xfrm>
            <a:off x="6982875" y="4815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Collaboration temps réel</a:t>
            </a:r>
            <a:endParaRPr sz="1200">
              <a:latin typeface="Lato"/>
              <a:ea typeface="Lato"/>
              <a:cs typeface="Lato"/>
              <a:sym typeface="Lato"/>
            </a:endParaRPr>
          </a:p>
        </p:txBody>
      </p:sp>
      <p:cxnSp>
        <p:nvCxnSpPr>
          <p:cNvPr id="383" name="Google Shape;383;p31"/>
          <p:cNvCxnSpPr>
            <a:stCxn id="371" idx="3"/>
            <a:endCxn id="380" idx="1"/>
          </p:cNvCxnSpPr>
          <p:nvPr/>
        </p:nvCxnSpPr>
        <p:spPr>
          <a:xfrm flipH="1" rot="10800000">
            <a:off x="6665775" y="4310025"/>
            <a:ext cx="317100" cy="257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4" name="Google Shape;384;p31"/>
          <p:cNvCxnSpPr>
            <a:stCxn id="371" idx="3"/>
            <a:endCxn id="382" idx="1"/>
          </p:cNvCxnSpPr>
          <p:nvPr/>
        </p:nvCxnSpPr>
        <p:spPr>
          <a:xfrm>
            <a:off x="6665775" y="4567125"/>
            <a:ext cx="317100" cy="376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85" name="Google Shape;385;p31"/>
          <p:cNvCxnSpPr>
            <a:stCxn id="371" idx="3"/>
            <a:endCxn id="381" idx="1"/>
          </p:cNvCxnSpPr>
          <p:nvPr/>
        </p:nvCxnSpPr>
        <p:spPr>
          <a:xfrm>
            <a:off x="6665775" y="4567125"/>
            <a:ext cx="317100" cy="600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p:nvPr/>
        </p:nvSpPr>
        <p:spPr>
          <a:xfrm>
            <a:off x="848125" y="1553350"/>
            <a:ext cx="7458000" cy="74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Thèmes abordés</a:t>
            </a:r>
            <a:endParaRPr b="1">
              <a:latin typeface="Lato"/>
              <a:ea typeface="Lato"/>
              <a:cs typeface="Lato"/>
              <a:sym typeface="Lato"/>
            </a:endParaRPr>
          </a:p>
        </p:txBody>
      </p:sp>
      <p:sp>
        <p:nvSpPr>
          <p:cNvPr id="141" name="Google Shape;141;p14"/>
          <p:cNvSpPr/>
          <p:nvPr/>
        </p:nvSpPr>
        <p:spPr>
          <a:xfrm>
            <a:off x="837875" y="2602625"/>
            <a:ext cx="7458000" cy="5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en place de monitoring et de logging pour suivre les performances et la disponibilité des services web</a:t>
            </a:r>
            <a:endParaRPr>
              <a:latin typeface="Lato"/>
              <a:ea typeface="Lato"/>
              <a:cs typeface="Lato"/>
              <a:sym typeface="Lato"/>
            </a:endParaRPr>
          </a:p>
        </p:txBody>
      </p:sp>
      <p:sp>
        <p:nvSpPr>
          <p:cNvPr id="142" name="Google Shape;142;p14"/>
          <p:cNvSpPr/>
          <p:nvPr/>
        </p:nvSpPr>
        <p:spPr>
          <a:xfrm>
            <a:off x="837875" y="3341400"/>
            <a:ext cx="7458000" cy="5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Les différents outils et techniques utilisées pour le monitoring et le logging des services web</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a:t>
            </a:r>
            <a:endParaRPr/>
          </a:p>
        </p:txBody>
      </p:sp>
      <p:pic>
        <p:nvPicPr>
          <p:cNvPr id="391" name="Google Shape;391;p32"/>
          <p:cNvPicPr preferRelativeResize="0"/>
          <p:nvPr/>
        </p:nvPicPr>
        <p:blipFill>
          <a:blip r:embed="rId3">
            <a:alphaModFix/>
          </a:blip>
          <a:stretch>
            <a:fillRect/>
          </a:stretch>
        </p:blipFill>
        <p:spPr>
          <a:xfrm>
            <a:off x="323450" y="2086875"/>
            <a:ext cx="3417701" cy="2132500"/>
          </a:xfrm>
          <a:prstGeom prst="rect">
            <a:avLst/>
          </a:prstGeom>
          <a:noFill/>
          <a:ln>
            <a:noFill/>
          </a:ln>
        </p:spPr>
      </p:pic>
      <p:sp>
        <p:nvSpPr>
          <p:cNvPr id="392" name="Google Shape;392;p32"/>
          <p:cNvSpPr/>
          <p:nvPr/>
        </p:nvSpPr>
        <p:spPr>
          <a:xfrm>
            <a:off x="6190875" y="1037625"/>
            <a:ext cx="2006100" cy="28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Équipe DevOps</a:t>
            </a:r>
            <a:endParaRPr>
              <a:latin typeface="Lato"/>
              <a:ea typeface="Lato"/>
              <a:cs typeface="Lato"/>
              <a:sym typeface="Lato"/>
            </a:endParaRPr>
          </a:p>
        </p:txBody>
      </p:sp>
      <p:sp>
        <p:nvSpPr>
          <p:cNvPr id="393" name="Google Shape;393;p32"/>
          <p:cNvSpPr/>
          <p:nvPr/>
        </p:nvSpPr>
        <p:spPr>
          <a:xfrm>
            <a:off x="6190875" y="2313238"/>
            <a:ext cx="2006100" cy="288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Équipe Cybersécurité</a:t>
            </a:r>
            <a:endParaRPr>
              <a:solidFill>
                <a:schemeClr val="lt1"/>
              </a:solidFill>
              <a:latin typeface="Lato"/>
              <a:ea typeface="Lato"/>
              <a:cs typeface="Lato"/>
              <a:sym typeface="Lato"/>
            </a:endParaRPr>
          </a:p>
        </p:txBody>
      </p:sp>
      <p:sp>
        <p:nvSpPr>
          <p:cNvPr id="394" name="Google Shape;394;p32"/>
          <p:cNvSpPr/>
          <p:nvPr/>
        </p:nvSpPr>
        <p:spPr>
          <a:xfrm>
            <a:off x="6190875" y="3588875"/>
            <a:ext cx="2006100" cy="420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Équipe </a:t>
            </a:r>
            <a:endParaRPr b="1" sz="1300">
              <a:latin typeface="Lato"/>
              <a:ea typeface="Lato"/>
              <a:cs typeface="Lato"/>
              <a:sym typeface="Lato"/>
            </a:endParaRPr>
          </a:p>
          <a:p>
            <a:pPr indent="0" lvl="0" marL="0" rtl="0" algn="ctr">
              <a:spcBef>
                <a:spcPts val="0"/>
              </a:spcBef>
              <a:spcAft>
                <a:spcPts val="0"/>
              </a:spcAft>
              <a:buNone/>
            </a:pPr>
            <a:r>
              <a:rPr b="1" lang="fr" sz="1300">
                <a:latin typeface="Lato"/>
                <a:ea typeface="Lato"/>
                <a:cs typeface="Lato"/>
                <a:sym typeface="Lato"/>
              </a:rPr>
              <a:t>Gestion de performance</a:t>
            </a:r>
            <a:endParaRPr b="1" sz="1300">
              <a:latin typeface="Lato"/>
              <a:ea typeface="Lato"/>
              <a:cs typeface="Lato"/>
              <a:sym typeface="Lato"/>
            </a:endParaRPr>
          </a:p>
        </p:txBody>
      </p:sp>
      <p:cxnSp>
        <p:nvCxnSpPr>
          <p:cNvPr id="395" name="Google Shape;395;p32"/>
          <p:cNvCxnSpPr>
            <a:stCxn id="391" idx="3"/>
            <a:endCxn id="393" idx="1"/>
          </p:cNvCxnSpPr>
          <p:nvPr/>
        </p:nvCxnSpPr>
        <p:spPr>
          <a:xfrm flipH="1" rot="10800000">
            <a:off x="3741151" y="2457125"/>
            <a:ext cx="2449800" cy="6960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396" name="Google Shape;396;p32"/>
          <p:cNvCxnSpPr>
            <a:stCxn id="391" idx="3"/>
            <a:endCxn id="394" idx="1"/>
          </p:cNvCxnSpPr>
          <p:nvPr/>
        </p:nvCxnSpPr>
        <p:spPr>
          <a:xfrm>
            <a:off x="3741151" y="3153125"/>
            <a:ext cx="2449800" cy="645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397" name="Google Shape;397;p32"/>
          <p:cNvCxnSpPr>
            <a:stCxn id="391" idx="3"/>
            <a:endCxn id="392" idx="1"/>
          </p:cNvCxnSpPr>
          <p:nvPr/>
        </p:nvCxnSpPr>
        <p:spPr>
          <a:xfrm flipH="1" rot="10800000">
            <a:off x="3741151" y="1181525"/>
            <a:ext cx="2449800" cy="19716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398" name="Google Shape;398;p32"/>
          <p:cNvSpPr txBox="1"/>
          <p:nvPr/>
        </p:nvSpPr>
        <p:spPr>
          <a:xfrm>
            <a:off x="5743425" y="2632823"/>
            <a:ext cx="29010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Identification des problèmes de sécurité temps réel</a:t>
            </a:r>
            <a:endParaRPr sz="1200">
              <a:solidFill>
                <a:schemeClr val="lt1"/>
              </a:solidFill>
              <a:latin typeface="Lato"/>
              <a:ea typeface="Lato"/>
              <a:cs typeface="Lato"/>
              <a:sym typeface="Lato"/>
            </a:endParaRPr>
          </a:p>
        </p:txBody>
      </p:sp>
      <p:sp>
        <p:nvSpPr>
          <p:cNvPr id="399" name="Google Shape;399;p32"/>
          <p:cNvSpPr txBox="1"/>
          <p:nvPr/>
        </p:nvSpPr>
        <p:spPr>
          <a:xfrm>
            <a:off x="5743425" y="4008876"/>
            <a:ext cx="29010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Gestion des performances temps réel</a:t>
            </a:r>
            <a:endParaRPr sz="1200">
              <a:solidFill>
                <a:schemeClr val="lt1"/>
              </a:solidFill>
              <a:latin typeface="Lato"/>
              <a:ea typeface="Lato"/>
              <a:cs typeface="Lato"/>
              <a:sym typeface="Lato"/>
            </a:endParaRPr>
          </a:p>
        </p:txBody>
      </p:sp>
      <p:sp>
        <p:nvSpPr>
          <p:cNvPr id="400" name="Google Shape;400;p32"/>
          <p:cNvSpPr txBox="1"/>
          <p:nvPr/>
        </p:nvSpPr>
        <p:spPr>
          <a:xfrm>
            <a:off x="5743425" y="1325636"/>
            <a:ext cx="29010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Surveillance de l’infrastructure temps réel</a:t>
            </a:r>
            <a:endParaRPr sz="1200">
              <a:solidFill>
                <a:schemeClr val="lt1"/>
              </a:solidFill>
              <a:latin typeface="Lato"/>
              <a:ea typeface="Lato"/>
              <a:cs typeface="Lato"/>
              <a:sym typeface="Lato"/>
            </a:endParaRPr>
          </a:p>
        </p:txBody>
      </p:sp>
      <p:sp>
        <p:nvSpPr>
          <p:cNvPr id="401" name="Google Shape;401;p32"/>
          <p:cNvSpPr txBox="1"/>
          <p:nvPr/>
        </p:nvSpPr>
        <p:spPr>
          <a:xfrm>
            <a:off x="713650" y="1745625"/>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 et Prometheus</a:t>
            </a:r>
            <a:endParaRPr/>
          </a:p>
        </p:txBody>
      </p:sp>
      <p:sp>
        <p:nvSpPr>
          <p:cNvPr id="407" name="Google Shape;407;p33"/>
          <p:cNvSpPr/>
          <p:nvPr/>
        </p:nvSpPr>
        <p:spPr>
          <a:xfrm>
            <a:off x="2057000" y="2319600"/>
            <a:ext cx="1244700" cy="50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Prometheus</a:t>
            </a:r>
            <a:endParaRPr b="1">
              <a:latin typeface="Lato"/>
              <a:ea typeface="Lato"/>
              <a:cs typeface="Lato"/>
              <a:sym typeface="Lato"/>
            </a:endParaRPr>
          </a:p>
        </p:txBody>
      </p:sp>
      <p:pic>
        <p:nvPicPr>
          <p:cNvPr id="408" name="Google Shape;408;p33"/>
          <p:cNvPicPr preferRelativeResize="0"/>
          <p:nvPr/>
        </p:nvPicPr>
        <p:blipFill>
          <a:blip r:embed="rId3">
            <a:alphaModFix/>
          </a:blip>
          <a:stretch>
            <a:fillRect/>
          </a:stretch>
        </p:blipFill>
        <p:spPr>
          <a:xfrm>
            <a:off x="6574689" y="2066138"/>
            <a:ext cx="2228438" cy="1390450"/>
          </a:xfrm>
          <a:prstGeom prst="rect">
            <a:avLst/>
          </a:prstGeom>
          <a:noFill/>
          <a:ln>
            <a:noFill/>
          </a:ln>
        </p:spPr>
      </p:pic>
      <p:sp>
        <p:nvSpPr>
          <p:cNvPr id="409" name="Google Shape;409;p33"/>
          <p:cNvSpPr txBox="1"/>
          <p:nvPr/>
        </p:nvSpPr>
        <p:spPr>
          <a:xfrm>
            <a:off x="6425200" y="1686913"/>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410" name="Google Shape;410;p33"/>
          <p:cNvSpPr/>
          <p:nvPr/>
        </p:nvSpPr>
        <p:spPr>
          <a:xfrm>
            <a:off x="81500" y="16917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1</a:t>
            </a:r>
            <a:endParaRPr>
              <a:latin typeface="Lato"/>
              <a:ea typeface="Lato"/>
              <a:cs typeface="Lato"/>
              <a:sym typeface="Lato"/>
            </a:endParaRPr>
          </a:p>
        </p:txBody>
      </p:sp>
      <p:sp>
        <p:nvSpPr>
          <p:cNvPr id="411" name="Google Shape;411;p33"/>
          <p:cNvSpPr/>
          <p:nvPr/>
        </p:nvSpPr>
        <p:spPr>
          <a:xfrm>
            <a:off x="81500" y="23196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2</a:t>
            </a:r>
            <a:endParaRPr>
              <a:latin typeface="Lato"/>
              <a:ea typeface="Lato"/>
              <a:cs typeface="Lato"/>
              <a:sym typeface="Lato"/>
            </a:endParaRPr>
          </a:p>
        </p:txBody>
      </p:sp>
      <p:sp>
        <p:nvSpPr>
          <p:cNvPr id="412" name="Google Shape;412;p33"/>
          <p:cNvSpPr/>
          <p:nvPr/>
        </p:nvSpPr>
        <p:spPr>
          <a:xfrm>
            <a:off x="81500" y="29475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3</a:t>
            </a:r>
            <a:endParaRPr>
              <a:latin typeface="Lato"/>
              <a:ea typeface="Lato"/>
              <a:cs typeface="Lato"/>
              <a:sym typeface="Lato"/>
            </a:endParaRPr>
          </a:p>
        </p:txBody>
      </p:sp>
      <p:cxnSp>
        <p:nvCxnSpPr>
          <p:cNvPr id="413" name="Google Shape;413;p33"/>
          <p:cNvCxnSpPr>
            <a:stCxn id="410" idx="3"/>
            <a:endCxn id="407" idx="1"/>
          </p:cNvCxnSpPr>
          <p:nvPr/>
        </p:nvCxnSpPr>
        <p:spPr>
          <a:xfrm>
            <a:off x="1060700" y="19438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14" name="Google Shape;414;p33"/>
          <p:cNvCxnSpPr>
            <a:stCxn id="411" idx="3"/>
            <a:endCxn id="407" idx="1"/>
          </p:cNvCxnSpPr>
          <p:nvPr/>
        </p:nvCxnSpPr>
        <p:spPr>
          <a:xfrm>
            <a:off x="1060700" y="2571750"/>
            <a:ext cx="9963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15" name="Google Shape;415;p33"/>
          <p:cNvCxnSpPr>
            <a:stCxn id="412" idx="3"/>
            <a:endCxn id="407" idx="1"/>
          </p:cNvCxnSpPr>
          <p:nvPr/>
        </p:nvCxnSpPr>
        <p:spPr>
          <a:xfrm flipH="1" rot="10800000">
            <a:off x="1060700" y="25717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16" name="Google Shape;416;p33"/>
          <p:cNvSpPr/>
          <p:nvPr/>
        </p:nvSpPr>
        <p:spPr>
          <a:xfrm>
            <a:off x="3358800" y="2218950"/>
            <a:ext cx="3216000" cy="705600"/>
          </a:xfrm>
          <a:prstGeom prst="lef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PromQL</a:t>
            </a:r>
            <a:endParaRPr b="1"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(Prometheus Query Language)</a:t>
            </a:r>
            <a:endParaRPr sz="1200">
              <a:latin typeface="Lato"/>
              <a:ea typeface="Lato"/>
              <a:cs typeface="Lato"/>
              <a:sym typeface="Lato"/>
            </a:endParaRPr>
          </a:p>
        </p:txBody>
      </p:sp>
      <p:sp>
        <p:nvSpPr>
          <p:cNvPr id="417" name="Google Shape;417;p33"/>
          <p:cNvSpPr/>
          <p:nvPr/>
        </p:nvSpPr>
        <p:spPr>
          <a:xfrm>
            <a:off x="2510150" y="3835650"/>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418" name="Google Shape;418;p33"/>
          <p:cNvCxnSpPr>
            <a:endCxn id="417" idx="0"/>
          </p:cNvCxnSpPr>
          <p:nvPr/>
        </p:nvCxnSpPr>
        <p:spPr>
          <a:xfrm>
            <a:off x="2679200" y="2823750"/>
            <a:ext cx="983100" cy="10119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33"/>
          <p:cNvSpPr txBox="1"/>
          <p:nvPr/>
        </p:nvSpPr>
        <p:spPr>
          <a:xfrm>
            <a:off x="1311600" y="3027300"/>
            <a:ext cx="20472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Collecte sous la forme de paire clé-valeur </a:t>
            </a:r>
            <a:endParaRPr sz="1100">
              <a:solidFill>
                <a:schemeClr val="lt1"/>
              </a:solidFill>
              <a:latin typeface="Lato"/>
              <a:ea typeface="Lato"/>
              <a:cs typeface="Lato"/>
              <a:sym typeface="Lato"/>
            </a:endParaRPr>
          </a:p>
          <a:p>
            <a:pPr indent="0" lvl="0" marL="0" rtl="0" algn="ctr">
              <a:spcBef>
                <a:spcPts val="0"/>
              </a:spcBef>
              <a:spcAft>
                <a:spcPts val="0"/>
              </a:spcAft>
              <a:buNone/>
            </a:pPr>
            <a:r>
              <a:rPr lang="fr" sz="1100">
                <a:solidFill>
                  <a:schemeClr val="lt1"/>
                </a:solidFill>
                <a:latin typeface="Lato"/>
                <a:ea typeface="Lato"/>
                <a:cs typeface="Lato"/>
                <a:sym typeface="Lato"/>
              </a:rPr>
              <a:t>(Non relationnel)</a:t>
            </a:r>
            <a:endParaRPr sz="1100">
              <a:solidFill>
                <a:schemeClr val="lt1"/>
              </a:solidFill>
              <a:latin typeface="Lato"/>
              <a:ea typeface="Lato"/>
              <a:cs typeface="Lato"/>
              <a:sym typeface="Lato"/>
            </a:endParaRPr>
          </a:p>
        </p:txBody>
      </p:sp>
      <p:sp>
        <p:nvSpPr>
          <p:cNvPr id="420" name="Google Shape;420;p33"/>
          <p:cNvSpPr txBox="1"/>
          <p:nvPr/>
        </p:nvSpPr>
        <p:spPr>
          <a:xfrm>
            <a:off x="2148850" y="1814700"/>
            <a:ext cx="11181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Data locale agrégée</a:t>
            </a:r>
            <a:endParaRPr sz="11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p:nvPr/>
        </p:nvSpPr>
        <p:spPr>
          <a:xfrm>
            <a:off x="81500" y="1382900"/>
            <a:ext cx="5247300" cy="3616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6" name="Google Shape;42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 et Prometheus</a:t>
            </a:r>
            <a:endParaRPr/>
          </a:p>
        </p:txBody>
      </p:sp>
      <p:sp>
        <p:nvSpPr>
          <p:cNvPr id="427" name="Google Shape;427;p34"/>
          <p:cNvSpPr/>
          <p:nvPr/>
        </p:nvSpPr>
        <p:spPr>
          <a:xfrm>
            <a:off x="2057000" y="2319600"/>
            <a:ext cx="1244700" cy="50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Prometheus</a:t>
            </a:r>
            <a:endParaRPr b="1">
              <a:latin typeface="Lato"/>
              <a:ea typeface="Lato"/>
              <a:cs typeface="Lato"/>
              <a:sym typeface="Lato"/>
            </a:endParaRPr>
          </a:p>
        </p:txBody>
      </p:sp>
      <p:pic>
        <p:nvPicPr>
          <p:cNvPr id="428" name="Google Shape;428;p34"/>
          <p:cNvPicPr preferRelativeResize="0"/>
          <p:nvPr/>
        </p:nvPicPr>
        <p:blipFill>
          <a:blip r:embed="rId3">
            <a:alphaModFix/>
          </a:blip>
          <a:stretch>
            <a:fillRect/>
          </a:stretch>
        </p:blipFill>
        <p:spPr>
          <a:xfrm>
            <a:off x="6574689" y="2066138"/>
            <a:ext cx="2228438" cy="1390450"/>
          </a:xfrm>
          <a:prstGeom prst="rect">
            <a:avLst/>
          </a:prstGeom>
          <a:noFill/>
          <a:ln>
            <a:noFill/>
          </a:ln>
        </p:spPr>
      </p:pic>
      <p:sp>
        <p:nvSpPr>
          <p:cNvPr id="429" name="Google Shape;429;p34"/>
          <p:cNvSpPr txBox="1"/>
          <p:nvPr/>
        </p:nvSpPr>
        <p:spPr>
          <a:xfrm>
            <a:off x="6425200" y="1686913"/>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430" name="Google Shape;430;p34"/>
          <p:cNvSpPr/>
          <p:nvPr/>
        </p:nvSpPr>
        <p:spPr>
          <a:xfrm>
            <a:off x="81500" y="16917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1</a:t>
            </a:r>
            <a:endParaRPr>
              <a:latin typeface="Lato"/>
              <a:ea typeface="Lato"/>
              <a:cs typeface="Lato"/>
              <a:sym typeface="Lato"/>
            </a:endParaRPr>
          </a:p>
        </p:txBody>
      </p:sp>
      <p:sp>
        <p:nvSpPr>
          <p:cNvPr id="431" name="Google Shape;431;p34"/>
          <p:cNvSpPr/>
          <p:nvPr/>
        </p:nvSpPr>
        <p:spPr>
          <a:xfrm>
            <a:off x="81500" y="23196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2</a:t>
            </a:r>
            <a:endParaRPr>
              <a:latin typeface="Lato"/>
              <a:ea typeface="Lato"/>
              <a:cs typeface="Lato"/>
              <a:sym typeface="Lato"/>
            </a:endParaRPr>
          </a:p>
        </p:txBody>
      </p:sp>
      <p:sp>
        <p:nvSpPr>
          <p:cNvPr id="432" name="Google Shape;432;p34"/>
          <p:cNvSpPr/>
          <p:nvPr/>
        </p:nvSpPr>
        <p:spPr>
          <a:xfrm>
            <a:off x="81500" y="29475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3</a:t>
            </a:r>
            <a:endParaRPr>
              <a:latin typeface="Lato"/>
              <a:ea typeface="Lato"/>
              <a:cs typeface="Lato"/>
              <a:sym typeface="Lato"/>
            </a:endParaRPr>
          </a:p>
        </p:txBody>
      </p:sp>
      <p:cxnSp>
        <p:nvCxnSpPr>
          <p:cNvPr id="433" name="Google Shape;433;p34"/>
          <p:cNvCxnSpPr>
            <a:stCxn id="430" idx="3"/>
            <a:endCxn id="427" idx="1"/>
          </p:cNvCxnSpPr>
          <p:nvPr/>
        </p:nvCxnSpPr>
        <p:spPr>
          <a:xfrm>
            <a:off x="1060700" y="19438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34" name="Google Shape;434;p34"/>
          <p:cNvCxnSpPr>
            <a:stCxn id="431" idx="3"/>
            <a:endCxn id="427" idx="1"/>
          </p:cNvCxnSpPr>
          <p:nvPr/>
        </p:nvCxnSpPr>
        <p:spPr>
          <a:xfrm>
            <a:off x="1060700" y="2571750"/>
            <a:ext cx="9963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35" name="Google Shape;435;p34"/>
          <p:cNvCxnSpPr>
            <a:stCxn id="432" idx="3"/>
            <a:endCxn id="427" idx="1"/>
          </p:cNvCxnSpPr>
          <p:nvPr/>
        </p:nvCxnSpPr>
        <p:spPr>
          <a:xfrm flipH="1" rot="10800000">
            <a:off x="1060700" y="25717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36" name="Google Shape;436;p34"/>
          <p:cNvSpPr/>
          <p:nvPr/>
        </p:nvSpPr>
        <p:spPr>
          <a:xfrm>
            <a:off x="3358800" y="2218950"/>
            <a:ext cx="3216000" cy="705600"/>
          </a:xfrm>
          <a:prstGeom prst="lef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PromQL</a:t>
            </a:r>
            <a:endParaRPr b="1"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(Prometheus Query Language)</a:t>
            </a:r>
            <a:endParaRPr sz="1200">
              <a:latin typeface="Lato"/>
              <a:ea typeface="Lato"/>
              <a:cs typeface="Lato"/>
              <a:sym typeface="Lato"/>
            </a:endParaRPr>
          </a:p>
        </p:txBody>
      </p:sp>
      <p:sp>
        <p:nvSpPr>
          <p:cNvPr id="437" name="Google Shape;437;p34"/>
          <p:cNvSpPr/>
          <p:nvPr/>
        </p:nvSpPr>
        <p:spPr>
          <a:xfrm>
            <a:off x="2510150" y="3835650"/>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438" name="Google Shape;438;p34"/>
          <p:cNvCxnSpPr>
            <a:endCxn id="437" idx="0"/>
          </p:cNvCxnSpPr>
          <p:nvPr/>
        </p:nvCxnSpPr>
        <p:spPr>
          <a:xfrm>
            <a:off x="2679200" y="2823750"/>
            <a:ext cx="983100" cy="1011900"/>
          </a:xfrm>
          <a:prstGeom prst="straightConnector1">
            <a:avLst/>
          </a:prstGeom>
          <a:noFill/>
          <a:ln cap="flat" cmpd="sng" w="9525">
            <a:solidFill>
              <a:schemeClr val="dk2"/>
            </a:solidFill>
            <a:prstDash val="solid"/>
            <a:round/>
            <a:headEnd len="med" w="med" type="none"/>
            <a:tailEnd len="med" w="med" type="none"/>
          </a:ln>
        </p:spPr>
      </p:cxnSp>
      <p:sp>
        <p:nvSpPr>
          <p:cNvPr id="439" name="Google Shape;439;p34"/>
          <p:cNvSpPr txBox="1"/>
          <p:nvPr/>
        </p:nvSpPr>
        <p:spPr>
          <a:xfrm>
            <a:off x="1311600" y="3027300"/>
            <a:ext cx="20472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Collecte sous la forme de paire clé-valeur </a:t>
            </a:r>
            <a:endParaRPr sz="1100">
              <a:solidFill>
                <a:schemeClr val="lt1"/>
              </a:solidFill>
              <a:latin typeface="Lato"/>
              <a:ea typeface="Lato"/>
              <a:cs typeface="Lato"/>
              <a:sym typeface="Lato"/>
            </a:endParaRPr>
          </a:p>
          <a:p>
            <a:pPr indent="0" lvl="0" marL="0" rtl="0" algn="ctr">
              <a:spcBef>
                <a:spcPts val="0"/>
              </a:spcBef>
              <a:spcAft>
                <a:spcPts val="0"/>
              </a:spcAft>
              <a:buNone/>
            </a:pPr>
            <a:r>
              <a:rPr lang="fr" sz="1100">
                <a:solidFill>
                  <a:schemeClr val="lt1"/>
                </a:solidFill>
                <a:latin typeface="Lato"/>
                <a:ea typeface="Lato"/>
                <a:cs typeface="Lato"/>
                <a:sym typeface="Lato"/>
              </a:rPr>
              <a:t>(Non relationnel)</a:t>
            </a:r>
            <a:endParaRPr sz="1100">
              <a:solidFill>
                <a:schemeClr val="lt1"/>
              </a:solidFill>
              <a:latin typeface="Lato"/>
              <a:ea typeface="Lato"/>
              <a:cs typeface="Lato"/>
              <a:sym typeface="Lato"/>
            </a:endParaRPr>
          </a:p>
        </p:txBody>
      </p:sp>
      <p:sp>
        <p:nvSpPr>
          <p:cNvPr id="440" name="Google Shape;440;p34"/>
          <p:cNvSpPr txBox="1"/>
          <p:nvPr/>
        </p:nvSpPr>
        <p:spPr>
          <a:xfrm>
            <a:off x="2148850" y="1814700"/>
            <a:ext cx="11181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Data locale agrégée</a:t>
            </a:r>
            <a:endParaRPr sz="1100">
              <a:solidFill>
                <a:schemeClr val="lt1"/>
              </a:solidFill>
              <a:latin typeface="Lato"/>
              <a:ea typeface="Lato"/>
              <a:cs typeface="Lato"/>
              <a:sym typeface="Lato"/>
            </a:endParaRPr>
          </a:p>
        </p:txBody>
      </p:sp>
      <p:sp>
        <p:nvSpPr>
          <p:cNvPr id="441" name="Google Shape;441;p34"/>
          <p:cNvSpPr/>
          <p:nvPr/>
        </p:nvSpPr>
        <p:spPr>
          <a:xfrm>
            <a:off x="6131050" y="1382900"/>
            <a:ext cx="2931600" cy="3616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2" name="Google Shape;442;p34"/>
          <p:cNvSpPr txBox="1"/>
          <p:nvPr/>
        </p:nvSpPr>
        <p:spPr>
          <a:xfrm>
            <a:off x="1749350" y="1033100"/>
            <a:ext cx="2842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Ingestion de données (temps réel)</a:t>
            </a:r>
            <a:endParaRPr b="1" sz="1300">
              <a:solidFill>
                <a:srgbClr val="FF0000"/>
              </a:solidFill>
              <a:latin typeface="Lato"/>
              <a:ea typeface="Lato"/>
              <a:cs typeface="Lato"/>
              <a:sym typeface="Lato"/>
            </a:endParaRPr>
          </a:p>
        </p:txBody>
      </p:sp>
      <p:sp>
        <p:nvSpPr>
          <p:cNvPr id="443" name="Google Shape;443;p34"/>
          <p:cNvSpPr txBox="1"/>
          <p:nvPr/>
        </p:nvSpPr>
        <p:spPr>
          <a:xfrm>
            <a:off x="6175450" y="1033100"/>
            <a:ext cx="2842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Data Visualization</a:t>
            </a:r>
            <a:endParaRPr b="1" sz="1300">
              <a:solidFill>
                <a:srgbClr val="FF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5"/>
          <p:cNvSpPr/>
          <p:nvPr/>
        </p:nvSpPr>
        <p:spPr>
          <a:xfrm>
            <a:off x="555500" y="1584200"/>
            <a:ext cx="5524200" cy="3281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449" name="Google Shape;449;p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Travaux pratiques  : Création d’un dashboard Grafana avec une source de donnée Prometheus</a:t>
            </a:r>
            <a:endParaRPr/>
          </a:p>
        </p:txBody>
      </p:sp>
      <p:sp>
        <p:nvSpPr>
          <p:cNvPr id="450" name="Google Shape;450;p35"/>
          <p:cNvSpPr txBox="1"/>
          <p:nvPr>
            <p:ph idx="1" type="body"/>
          </p:nvPr>
        </p:nvSpPr>
        <p:spPr>
          <a:xfrm>
            <a:off x="442350" y="1598400"/>
            <a:ext cx="5829900" cy="307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a:t>Objectif du TP : Réaliser le Lab sur Grafana </a:t>
            </a:r>
            <a:endParaRPr b="1"/>
          </a:p>
          <a:p>
            <a:pPr indent="0" lvl="0" marL="0" rtl="0" algn="ctr">
              <a:lnSpc>
                <a:spcPct val="200000"/>
              </a:lnSpc>
              <a:spcBef>
                <a:spcPts val="1200"/>
              </a:spcBef>
              <a:spcAft>
                <a:spcPts val="0"/>
              </a:spcAft>
              <a:buClr>
                <a:srgbClr val="000000"/>
              </a:buClr>
              <a:buFont typeface="Arial"/>
              <a:buNone/>
            </a:pPr>
            <a:r>
              <a:rPr lang="fr" u="sng">
                <a:solidFill>
                  <a:schemeClr val="accent5"/>
                </a:solidFill>
                <a:hlinkClick r:id="rId3">
                  <a:extLst>
                    <a:ext uri="{A12FA001-AC4F-418D-AE19-62706E023703}">
                      <ahyp:hlinkClr val="tx"/>
                    </a:ext>
                  </a:extLst>
                </a:hlinkClick>
              </a:rPr>
              <a:t>https://grafana.com/tutorials/grafana-fundamentals/</a:t>
            </a:r>
            <a:endParaRPr u="sng">
              <a:solidFill>
                <a:schemeClr val="accent5"/>
              </a:solidFill>
            </a:endParaRPr>
          </a:p>
          <a:p>
            <a:pPr indent="0" lvl="0" marL="0" rtl="0" algn="ctr">
              <a:spcBef>
                <a:spcPts val="0"/>
              </a:spcBef>
              <a:spcAft>
                <a:spcPts val="0"/>
              </a:spcAft>
              <a:buNone/>
            </a:pPr>
            <a:r>
              <a:rPr lang="fr"/>
              <a:t>Ajouter des sources de données</a:t>
            </a:r>
            <a:endParaRPr/>
          </a:p>
          <a:p>
            <a:pPr indent="0" lvl="0" marL="0" rtl="0" algn="ctr">
              <a:spcBef>
                <a:spcPts val="1200"/>
              </a:spcBef>
              <a:spcAft>
                <a:spcPts val="0"/>
              </a:spcAft>
              <a:buNone/>
            </a:pPr>
            <a:r>
              <a:rPr lang="fr"/>
              <a:t>Créer un Dashboard</a:t>
            </a:r>
            <a:endParaRPr/>
          </a:p>
          <a:p>
            <a:pPr indent="0" lvl="0" marL="0" rtl="0" algn="ctr">
              <a:spcBef>
                <a:spcPts val="1200"/>
              </a:spcBef>
              <a:spcAft>
                <a:spcPts val="0"/>
              </a:spcAft>
              <a:buNone/>
            </a:pPr>
            <a:r>
              <a:rPr lang="fr"/>
              <a:t>Réaliser un fichier pdf avec captures d’écran expliquant vos résultats. </a:t>
            </a:r>
            <a:endParaRPr b="1"/>
          </a:p>
          <a:p>
            <a:pPr indent="0" lvl="0" marL="0" rtl="0" algn="ctr">
              <a:spcBef>
                <a:spcPts val="1200"/>
              </a:spcBef>
              <a:spcAft>
                <a:spcPts val="0"/>
              </a:spcAft>
              <a:buNone/>
            </a:pPr>
            <a:r>
              <a:rPr lang="fr"/>
              <a:t>Format attendu : “TP_Grafana_NOM_PRENOM”</a:t>
            </a:r>
            <a:endParaRPr/>
          </a:p>
          <a:p>
            <a:pPr indent="0" lvl="0" marL="0" rtl="0" algn="ctr">
              <a:spcBef>
                <a:spcPts val="1200"/>
              </a:spcBef>
              <a:spcAft>
                <a:spcPts val="1200"/>
              </a:spcAft>
              <a:buNone/>
            </a:pPr>
            <a:r>
              <a:rPr lang="fr"/>
              <a:t>Adresse de rendu : yann.fornier@gmail.com</a:t>
            </a:r>
            <a:endParaRPr/>
          </a:p>
        </p:txBody>
      </p:sp>
      <p:pic>
        <p:nvPicPr>
          <p:cNvPr id="451" name="Google Shape;451;p35"/>
          <p:cNvPicPr preferRelativeResize="0"/>
          <p:nvPr/>
        </p:nvPicPr>
        <p:blipFill rotWithShape="1">
          <a:blip r:embed="rId4">
            <a:alphaModFix/>
          </a:blip>
          <a:srcRect b="0" l="0" r="0" t="0"/>
          <a:stretch/>
        </p:blipFill>
        <p:spPr>
          <a:xfrm>
            <a:off x="6521952" y="1859324"/>
            <a:ext cx="2080600" cy="208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Datadog</a:t>
            </a:r>
            <a:endParaRPr/>
          </a:p>
        </p:txBody>
      </p:sp>
      <p:pic>
        <p:nvPicPr>
          <p:cNvPr id="457" name="Google Shape;457;p36"/>
          <p:cNvPicPr preferRelativeResize="0"/>
          <p:nvPr/>
        </p:nvPicPr>
        <p:blipFill>
          <a:blip r:embed="rId3">
            <a:alphaModFix/>
          </a:blip>
          <a:stretch>
            <a:fillRect/>
          </a:stretch>
        </p:blipFill>
        <p:spPr>
          <a:xfrm>
            <a:off x="6477375" y="1346650"/>
            <a:ext cx="2450200" cy="2450200"/>
          </a:xfrm>
          <a:prstGeom prst="rect">
            <a:avLst/>
          </a:prstGeom>
          <a:noFill/>
          <a:ln>
            <a:noFill/>
          </a:ln>
        </p:spPr>
      </p:pic>
      <p:sp>
        <p:nvSpPr>
          <p:cNvPr id="458" name="Google Shape;458;p36"/>
          <p:cNvSpPr/>
          <p:nvPr/>
        </p:nvSpPr>
        <p:spPr>
          <a:xfrm>
            <a:off x="211825" y="1130250"/>
            <a:ext cx="4489200" cy="504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Datadog est une </a:t>
            </a:r>
            <a:r>
              <a:rPr b="1" lang="fr">
                <a:latin typeface="Lato"/>
                <a:ea typeface="Lato"/>
                <a:cs typeface="Lato"/>
                <a:sym typeface="Lato"/>
              </a:rPr>
              <a:t>plateforme de surveillance</a:t>
            </a:r>
            <a:r>
              <a:rPr lang="fr">
                <a:latin typeface="Lato"/>
                <a:ea typeface="Lato"/>
                <a:cs typeface="Lato"/>
                <a:sym typeface="Lato"/>
              </a:rPr>
              <a:t> complète</a:t>
            </a:r>
            <a:endParaRPr>
              <a:latin typeface="Lato"/>
              <a:ea typeface="Lato"/>
              <a:cs typeface="Lato"/>
              <a:sym typeface="Lato"/>
            </a:endParaRPr>
          </a:p>
        </p:txBody>
      </p:sp>
      <p:sp>
        <p:nvSpPr>
          <p:cNvPr id="459" name="Google Shape;459;p36"/>
          <p:cNvSpPr/>
          <p:nvPr/>
        </p:nvSpPr>
        <p:spPr>
          <a:xfrm>
            <a:off x="2952700" y="19671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Collecte de métriques</a:t>
            </a:r>
            <a:endParaRPr>
              <a:latin typeface="Lato"/>
              <a:ea typeface="Lato"/>
              <a:cs typeface="Lato"/>
              <a:sym typeface="Lato"/>
            </a:endParaRPr>
          </a:p>
        </p:txBody>
      </p:sp>
      <p:sp>
        <p:nvSpPr>
          <p:cNvPr id="460" name="Google Shape;460;p36"/>
          <p:cNvSpPr/>
          <p:nvPr/>
        </p:nvSpPr>
        <p:spPr>
          <a:xfrm>
            <a:off x="2952750" y="22997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Analyse de logs</a:t>
            </a:r>
            <a:endParaRPr>
              <a:latin typeface="Lato"/>
              <a:ea typeface="Lato"/>
              <a:cs typeface="Lato"/>
              <a:sym typeface="Lato"/>
            </a:endParaRPr>
          </a:p>
        </p:txBody>
      </p:sp>
      <p:sp>
        <p:nvSpPr>
          <p:cNvPr id="461" name="Google Shape;461;p36"/>
          <p:cNvSpPr/>
          <p:nvPr/>
        </p:nvSpPr>
        <p:spPr>
          <a:xfrm>
            <a:off x="2952750" y="26323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Tracing d’applications</a:t>
            </a:r>
            <a:endParaRPr>
              <a:latin typeface="Lato"/>
              <a:ea typeface="Lato"/>
              <a:cs typeface="Lato"/>
              <a:sym typeface="Lato"/>
            </a:endParaRPr>
          </a:p>
        </p:txBody>
      </p:sp>
      <p:sp>
        <p:nvSpPr>
          <p:cNvPr id="462" name="Google Shape;462;p36"/>
          <p:cNvSpPr/>
          <p:nvPr/>
        </p:nvSpPr>
        <p:spPr>
          <a:xfrm>
            <a:off x="2952750" y="29649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Alerting</a:t>
            </a:r>
            <a:endParaRPr>
              <a:latin typeface="Lato"/>
              <a:ea typeface="Lato"/>
              <a:cs typeface="Lato"/>
              <a:sym typeface="Lato"/>
            </a:endParaRPr>
          </a:p>
        </p:txBody>
      </p:sp>
      <p:sp>
        <p:nvSpPr>
          <p:cNvPr id="463" name="Google Shape;463;p36"/>
          <p:cNvSpPr/>
          <p:nvPr/>
        </p:nvSpPr>
        <p:spPr>
          <a:xfrm>
            <a:off x="2952700" y="32975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Intégration avec des services Cloud</a:t>
            </a:r>
            <a:endParaRPr>
              <a:latin typeface="Lato"/>
              <a:ea typeface="Lato"/>
              <a:cs typeface="Lato"/>
              <a:sym typeface="Lato"/>
            </a:endParaRPr>
          </a:p>
        </p:txBody>
      </p:sp>
      <p:sp>
        <p:nvSpPr>
          <p:cNvPr id="464" name="Google Shape;464;p36"/>
          <p:cNvSpPr/>
          <p:nvPr/>
        </p:nvSpPr>
        <p:spPr>
          <a:xfrm>
            <a:off x="1392450" y="4618450"/>
            <a:ext cx="6359100" cy="267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Grafana est davantage une plateforme de visualisation de données</a:t>
            </a:r>
            <a:endParaRPr>
              <a:latin typeface="Lato"/>
              <a:ea typeface="Lato"/>
              <a:cs typeface="Lato"/>
              <a:sym typeface="Lato"/>
            </a:endParaRPr>
          </a:p>
        </p:txBody>
      </p:sp>
      <p:cxnSp>
        <p:nvCxnSpPr>
          <p:cNvPr id="465" name="Google Shape;465;p36"/>
          <p:cNvCxnSpPr>
            <a:stCxn id="458" idx="2"/>
            <a:endCxn id="459" idx="1"/>
          </p:cNvCxnSpPr>
          <p:nvPr/>
        </p:nvCxnSpPr>
        <p:spPr>
          <a:xfrm flipH="1" rot="-5400000">
            <a:off x="2471275" y="1619400"/>
            <a:ext cx="466500" cy="496200"/>
          </a:xfrm>
          <a:prstGeom prst="curvedConnector2">
            <a:avLst/>
          </a:prstGeom>
          <a:noFill/>
          <a:ln cap="flat" cmpd="sng" w="9525">
            <a:solidFill>
              <a:schemeClr val="dk2"/>
            </a:solidFill>
            <a:prstDash val="solid"/>
            <a:round/>
            <a:headEnd len="med" w="med" type="none"/>
            <a:tailEnd len="med" w="med" type="none"/>
          </a:ln>
        </p:spPr>
      </p:cxnSp>
      <p:cxnSp>
        <p:nvCxnSpPr>
          <p:cNvPr id="466" name="Google Shape;466;p36"/>
          <p:cNvCxnSpPr>
            <a:stCxn id="458" idx="2"/>
            <a:endCxn id="460" idx="1"/>
          </p:cNvCxnSpPr>
          <p:nvPr/>
        </p:nvCxnSpPr>
        <p:spPr>
          <a:xfrm flipH="1" rot="-5400000">
            <a:off x="2304925" y="1785750"/>
            <a:ext cx="799200" cy="496200"/>
          </a:xfrm>
          <a:prstGeom prst="curvedConnector2">
            <a:avLst/>
          </a:prstGeom>
          <a:noFill/>
          <a:ln cap="flat" cmpd="sng" w="9525">
            <a:solidFill>
              <a:schemeClr val="dk2"/>
            </a:solidFill>
            <a:prstDash val="solid"/>
            <a:round/>
            <a:headEnd len="med" w="med" type="none"/>
            <a:tailEnd len="med" w="med" type="none"/>
          </a:ln>
        </p:spPr>
      </p:cxnSp>
      <p:cxnSp>
        <p:nvCxnSpPr>
          <p:cNvPr id="467" name="Google Shape;467;p36"/>
          <p:cNvCxnSpPr>
            <a:stCxn id="458" idx="2"/>
            <a:endCxn id="461" idx="1"/>
          </p:cNvCxnSpPr>
          <p:nvPr/>
        </p:nvCxnSpPr>
        <p:spPr>
          <a:xfrm flipH="1" rot="-5400000">
            <a:off x="2138725" y="1951950"/>
            <a:ext cx="1131600" cy="496200"/>
          </a:xfrm>
          <a:prstGeom prst="curvedConnector2">
            <a:avLst/>
          </a:prstGeom>
          <a:noFill/>
          <a:ln cap="flat" cmpd="sng" w="9525">
            <a:solidFill>
              <a:schemeClr val="dk2"/>
            </a:solidFill>
            <a:prstDash val="solid"/>
            <a:round/>
            <a:headEnd len="med" w="med" type="none"/>
            <a:tailEnd len="med" w="med" type="none"/>
          </a:ln>
        </p:spPr>
      </p:cxnSp>
      <p:cxnSp>
        <p:nvCxnSpPr>
          <p:cNvPr id="468" name="Google Shape;468;p36"/>
          <p:cNvCxnSpPr>
            <a:stCxn id="458" idx="2"/>
            <a:endCxn id="462" idx="1"/>
          </p:cNvCxnSpPr>
          <p:nvPr/>
        </p:nvCxnSpPr>
        <p:spPr>
          <a:xfrm flipH="1" rot="-5400000">
            <a:off x="1972375" y="2118300"/>
            <a:ext cx="1464300" cy="496200"/>
          </a:xfrm>
          <a:prstGeom prst="curvedConnector2">
            <a:avLst/>
          </a:prstGeom>
          <a:noFill/>
          <a:ln cap="flat" cmpd="sng" w="9525">
            <a:solidFill>
              <a:schemeClr val="dk2"/>
            </a:solidFill>
            <a:prstDash val="solid"/>
            <a:round/>
            <a:headEnd len="med" w="med" type="none"/>
            <a:tailEnd len="med" w="med" type="none"/>
          </a:ln>
        </p:spPr>
      </p:cxnSp>
      <p:cxnSp>
        <p:nvCxnSpPr>
          <p:cNvPr id="469" name="Google Shape;469;p36"/>
          <p:cNvCxnSpPr>
            <a:stCxn id="458" idx="2"/>
            <a:endCxn id="463" idx="1"/>
          </p:cNvCxnSpPr>
          <p:nvPr/>
        </p:nvCxnSpPr>
        <p:spPr>
          <a:xfrm flipH="1" rot="-5400000">
            <a:off x="1806025" y="2284650"/>
            <a:ext cx="1797000" cy="4962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Datadog</a:t>
            </a:r>
            <a:endParaRPr/>
          </a:p>
        </p:txBody>
      </p:sp>
      <p:pic>
        <p:nvPicPr>
          <p:cNvPr id="475" name="Google Shape;475;p37"/>
          <p:cNvPicPr preferRelativeResize="0"/>
          <p:nvPr/>
        </p:nvPicPr>
        <p:blipFill>
          <a:blip r:embed="rId3">
            <a:alphaModFix/>
          </a:blip>
          <a:stretch>
            <a:fillRect/>
          </a:stretch>
        </p:blipFill>
        <p:spPr>
          <a:xfrm>
            <a:off x="2904753" y="1911487"/>
            <a:ext cx="2902438" cy="1605425"/>
          </a:xfrm>
          <a:prstGeom prst="rect">
            <a:avLst/>
          </a:prstGeom>
          <a:noFill/>
          <a:ln>
            <a:noFill/>
          </a:ln>
        </p:spPr>
      </p:pic>
      <p:sp>
        <p:nvSpPr>
          <p:cNvPr id="476" name="Google Shape;476;p37"/>
          <p:cNvSpPr/>
          <p:nvPr/>
        </p:nvSpPr>
        <p:spPr>
          <a:xfrm>
            <a:off x="7004375" y="2135175"/>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AWS</a:t>
            </a:r>
            <a:endParaRPr>
              <a:latin typeface="Lato"/>
              <a:ea typeface="Lato"/>
              <a:cs typeface="Lato"/>
              <a:sym typeface="Lato"/>
            </a:endParaRPr>
          </a:p>
        </p:txBody>
      </p:sp>
      <p:sp>
        <p:nvSpPr>
          <p:cNvPr id="477" name="Google Shape;477;p37"/>
          <p:cNvSpPr/>
          <p:nvPr/>
        </p:nvSpPr>
        <p:spPr>
          <a:xfrm>
            <a:off x="7004375" y="2555050"/>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Azure</a:t>
            </a:r>
            <a:endParaRPr>
              <a:latin typeface="Lato"/>
              <a:ea typeface="Lato"/>
              <a:cs typeface="Lato"/>
              <a:sym typeface="Lato"/>
            </a:endParaRPr>
          </a:p>
        </p:txBody>
      </p:sp>
      <p:sp>
        <p:nvSpPr>
          <p:cNvPr id="478" name="Google Shape;478;p37"/>
          <p:cNvSpPr/>
          <p:nvPr/>
        </p:nvSpPr>
        <p:spPr>
          <a:xfrm>
            <a:off x="7004375" y="2974925"/>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Google Cloud Platform</a:t>
            </a:r>
            <a:endParaRPr sz="1300">
              <a:latin typeface="Lato"/>
              <a:ea typeface="Lato"/>
              <a:cs typeface="Lato"/>
              <a:sym typeface="Lato"/>
            </a:endParaRPr>
          </a:p>
        </p:txBody>
      </p:sp>
      <p:sp>
        <p:nvSpPr>
          <p:cNvPr id="479" name="Google Shape;479;p37"/>
          <p:cNvSpPr/>
          <p:nvPr/>
        </p:nvSpPr>
        <p:spPr>
          <a:xfrm>
            <a:off x="442200" y="156338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480" name="Google Shape;480;p37"/>
          <p:cNvSpPr/>
          <p:nvPr/>
        </p:nvSpPr>
        <p:spPr>
          <a:xfrm>
            <a:off x="442200" y="2059063"/>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481" name="Google Shape;481;p37"/>
          <p:cNvSpPr/>
          <p:nvPr/>
        </p:nvSpPr>
        <p:spPr>
          <a:xfrm>
            <a:off x="442200" y="255473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482" name="Google Shape;482;p37"/>
          <p:cNvSpPr/>
          <p:nvPr/>
        </p:nvSpPr>
        <p:spPr>
          <a:xfrm>
            <a:off x="442200" y="3050413"/>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483" name="Google Shape;483;p37"/>
          <p:cNvSpPr/>
          <p:nvPr/>
        </p:nvSpPr>
        <p:spPr>
          <a:xfrm>
            <a:off x="442200" y="354608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cxnSp>
        <p:nvCxnSpPr>
          <p:cNvPr id="484" name="Google Shape;484;p37"/>
          <p:cNvCxnSpPr>
            <a:stCxn id="479" idx="3"/>
            <a:endCxn id="475" idx="1"/>
          </p:cNvCxnSpPr>
          <p:nvPr/>
        </p:nvCxnSpPr>
        <p:spPr>
          <a:xfrm>
            <a:off x="1297500" y="1722838"/>
            <a:ext cx="1607400" cy="9915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85" name="Google Shape;485;p37"/>
          <p:cNvCxnSpPr>
            <a:stCxn id="480" idx="3"/>
            <a:endCxn id="475" idx="1"/>
          </p:cNvCxnSpPr>
          <p:nvPr/>
        </p:nvCxnSpPr>
        <p:spPr>
          <a:xfrm>
            <a:off x="1297500" y="2218513"/>
            <a:ext cx="1607400" cy="495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86" name="Google Shape;486;p37"/>
          <p:cNvCxnSpPr>
            <a:stCxn id="481" idx="3"/>
            <a:endCxn id="475" idx="1"/>
          </p:cNvCxnSpPr>
          <p:nvPr/>
        </p:nvCxnSpPr>
        <p:spPr>
          <a:xfrm>
            <a:off x="1297500" y="2714188"/>
            <a:ext cx="1607400" cy="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87" name="Google Shape;487;p37"/>
          <p:cNvCxnSpPr>
            <a:stCxn id="482" idx="3"/>
            <a:endCxn id="475" idx="1"/>
          </p:cNvCxnSpPr>
          <p:nvPr/>
        </p:nvCxnSpPr>
        <p:spPr>
          <a:xfrm flipH="1" rot="10800000">
            <a:off x="1297500" y="2714263"/>
            <a:ext cx="1607400" cy="495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88" name="Google Shape;488;p37"/>
          <p:cNvCxnSpPr>
            <a:stCxn id="483" idx="3"/>
            <a:endCxn id="475" idx="1"/>
          </p:cNvCxnSpPr>
          <p:nvPr/>
        </p:nvCxnSpPr>
        <p:spPr>
          <a:xfrm flipH="1" rot="10800000">
            <a:off x="1297500" y="2714338"/>
            <a:ext cx="1607400" cy="9912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89" name="Google Shape;489;p37"/>
          <p:cNvCxnSpPr>
            <a:stCxn id="476" idx="1"/>
            <a:endCxn id="475" idx="3"/>
          </p:cNvCxnSpPr>
          <p:nvPr/>
        </p:nvCxnSpPr>
        <p:spPr>
          <a:xfrm flipH="1">
            <a:off x="5807075" y="2294625"/>
            <a:ext cx="1197300" cy="4197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90" name="Google Shape;490;p37"/>
          <p:cNvCxnSpPr>
            <a:stCxn id="477" idx="1"/>
            <a:endCxn id="475" idx="3"/>
          </p:cNvCxnSpPr>
          <p:nvPr/>
        </p:nvCxnSpPr>
        <p:spPr>
          <a:xfrm flipH="1">
            <a:off x="5807075" y="2714500"/>
            <a:ext cx="1197300" cy="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491" name="Google Shape;491;p37"/>
          <p:cNvCxnSpPr>
            <a:stCxn id="478" idx="1"/>
            <a:endCxn id="475" idx="3"/>
          </p:cNvCxnSpPr>
          <p:nvPr/>
        </p:nvCxnSpPr>
        <p:spPr>
          <a:xfrm rot="10800000">
            <a:off x="5807075" y="2714075"/>
            <a:ext cx="1197300" cy="420300"/>
          </a:xfrm>
          <a:prstGeom prst="curvedConnector3">
            <a:avLst>
              <a:gd fmla="val 49995" name="adj1"/>
            </a:avLst>
          </a:prstGeom>
          <a:noFill/>
          <a:ln cap="flat" cmpd="sng" w="9525">
            <a:solidFill>
              <a:schemeClr val="dk2"/>
            </a:solidFill>
            <a:prstDash val="solid"/>
            <a:round/>
            <a:headEnd len="med" w="med" type="none"/>
            <a:tailEnd len="med" w="med" type="none"/>
          </a:ln>
        </p:spPr>
      </p:cxnSp>
      <p:sp>
        <p:nvSpPr>
          <p:cNvPr id="492" name="Google Shape;492;p37"/>
          <p:cNvSpPr/>
          <p:nvPr/>
        </p:nvSpPr>
        <p:spPr>
          <a:xfrm>
            <a:off x="6758550" y="1940750"/>
            <a:ext cx="2304000" cy="1605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3" name="Google Shape;493;p37"/>
          <p:cNvSpPr txBox="1"/>
          <p:nvPr/>
        </p:nvSpPr>
        <p:spPr>
          <a:xfrm>
            <a:off x="7304525" y="1546600"/>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494" name="Google Shape;494;p37"/>
          <p:cNvSpPr/>
          <p:nvPr/>
        </p:nvSpPr>
        <p:spPr>
          <a:xfrm>
            <a:off x="203825" y="1415800"/>
            <a:ext cx="1329000" cy="2575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5" name="Google Shape;495;p37"/>
          <p:cNvSpPr txBox="1"/>
          <p:nvPr/>
        </p:nvSpPr>
        <p:spPr>
          <a:xfrm>
            <a:off x="881900" y="1036825"/>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Services Web</a:t>
            </a:r>
            <a:endParaRPr b="1" sz="1300">
              <a:solidFill>
                <a:srgbClr val="FF0000"/>
              </a:solidFill>
              <a:latin typeface="Lato"/>
              <a:ea typeface="Lato"/>
              <a:cs typeface="Lato"/>
              <a:sym typeface="Lato"/>
            </a:endParaRPr>
          </a:p>
        </p:txBody>
      </p:sp>
      <p:sp>
        <p:nvSpPr>
          <p:cNvPr id="496" name="Google Shape;496;p37"/>
          <p:cNvSpPr/>
          <p:nvPr/>
        </p:nvSpPr>
        <p:spPr>
          <a:xfrm>
            <a:off x="3203825" y="702625"/>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 stockées dans un système distribué</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497" name="Google Shape;497;p37"/>
          <p:cNvCxnSpPr>
            <a:stCxn id="496" idx="1"/>
          </p:cNvCxnSpPr>
          <p:nvPr/>
        </p:nvCxnSpPr>
        <p:spPr>
          <a:xfrm flipH="1">
            <a:off x="2283725" y="1211725"/>
            <a:ext cx="920100" cy="11955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37"/>
          <p:cNvCxnSpPr>
            <a:stCxn id="496" idx="3"/>
          </p:cNvCxnSpPr>
          <p:nvPr/>
        </p:nvCxnSpPr>
        <p:spPr>
          <a:xfrm>
            <a:off x="5508125" y="1211725"/>
            <a:ext cx="1086000" cy="11748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7"/>
          <p:cNvSpPr/>
          <p:nvPr/>
        </p:nvSpPr>
        <p:spPr>
          <a:xfrm>
            <a:off x="17523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Alertes pour des valeurs limites </a:t>
            </a:r>
            <a:endParaRPr sz="1200">
              <a:latin typeface="Lato"/>
              <a:ea typeface="Lato"/>
              <a:cs typeface="Lato"/>
              <a:sym typeface="Lato"/>
            </a:endParaRPr>
          </a:p>
        </p:txBody>
      </p:sp>
      <p:sp>
        <p:nvSpPr>
          <p:cNvPr id="500" name="Google Shape;500;p37"/>
          <p:cNvSpPr/>
          <p:nvPr/>
        </p:nvSpPr>
        <p:spPr>
          <a:xfrm>
            <a:off x="36924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 de ressources anormales</a:t>
            </a:r>
            <a:endParaRPr sz="1200">
              <a:latin typeface="Lato"/>
              <a:ea typeface="Lato"/>
              <a:cs typeface="Lato"/>
              <a:sym typeface="Lato"/>
            </a:endParaRPr>
          </a:p>
        </p:txBody>
      </p:sp>
      <p:sp>
        <p:nvSpPr>
          <p:cNvPr id="501" name="Google Shape;501;p37"/>
          <p:cNvSpPr/>
          <p:nvPr/>
        </p:nvSpPr>
        <p:spPr>
          <a:xfrm>
            <a:off x="56325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Erreurs</a:t>
            </a:r>
            <a:endParaRPr sz="1200">
              <a:latin typeface="Lato"/>
              <a:ea typeface="Lato"/>
              <a:cs typeface="Lato"/>
              <a:sym typeface="Lato"/>
            </a:endParaRPr>
          </a:p>
        </p:txBody>
      </p:sp>
      <p:cxnSp>
        <p:nvCxnSpPr>
          <p:cNvPr id="502" name="Google Shape;502;p37"/>
          <p:cNvCxnSpPr>
            <a:stCxn id="499" idx="0"/>
            <a:endCxn id="475" idx="2"/>
          </p:cNvCxnSpPr>
          <p:nvPr/>
        </p:nvCxnSpPr>
        <p:spPr>
          <a:xfrm flipH="1" rot="10800000">
            <a:off x="2631900" y="3517050"/>
            <a:ext cx="1724100" cy="3981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37"/>
          <p:cNvCxnSpPr>
            <a:stCxn id="500" idx="0"/>
            <a:endCxn id="475" idx="2"/>
          </p:cNvCxnSpPr>
          <p:nvPr/>
        </p:nvCxnSpPr>
        <p:spPr>
          <a:xfrm rot="10800000">
            <a:off x="4356000" y="3517050"/>
            <a:ext cx="216000" cy="3981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37"/>
          <p:cNvCxnSpPr>
            <a:stCxn id="501" idx="0"/>
            <a:endCxn id="475" idx="2"/>
          </p:cNvCxnSpPr>
          <p:nvPr/>
        </p:nvCxnSpPr>
        <p:spPr>
          <a:xfrm rot="10800000">
            <a:off x="4356000" y="3517050"/>
            <a:ext cx="2156100" cy="3981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37"/>
          <p:cNvSpPr/>
          <p:nvPr/>
        </p:nvSpPr>
        <p:spPr>
          <a:xfrm>
            <a:off x="17523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de journaux</a:t>
            </a:r>
            <a:endParaRPr sz="1200">
              <a:latin typeface="Lato"/>
              <a:ea typeface="Lato"/>
              <a:cs typeface="Lato"/>
              <a:sym typeface="Lato"/>
            </a:endParaRPr>
          </a:p>
        </p:txBody>
      </p:sp>
      <p:sp>
        <p:nvSpPr>
          <p:cNvPr id="506" name="Google Shape;506;p37"/>
          <p:cNvSpPr/>
          <p:nvPr/>
        </p:nvSpPr>
        <p:spPr>
          <a:xfrm>
            <a:off x="36924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Surveillance de l’infrastructure</a:t>
            </a:r>
            <a:endParaRPr sz="1200">
              <a:latin typeface="Lato"/>
              <a:ea typeface="Lato"/>
              <a:cs typeface="Lato"/>
              <a:sym typeface="Lato"/>
            </a:endParaRPr>
          </a:p>
        </p:txBody>
      </p:sp>
      <p:sp>
        <p:nvSpPr>
          <p:cNvPr id="507" name="Google Shape;507;p37"/>
          <p:cNvSpPr/>
          <p:nvPr/>
        </p:nvSpPr>
        <p:spPr>
          <a:xfrm>
            <a:off x="56325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Performance des requêtes</a:t>
            </a:r>
            <a:endParaRPr sz="12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8"/>
          <p:cNvSpPr/>
          <p:nvPr/>
        </p:nvSpPr>
        <p:spPr>
          <a:xfrm>
            <a:off x="555500" y="1584200"/>
            <a:ext cx="5524200" cy="3281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513" name="Google Shape;513;p3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Travaux pratiques  : Création d’un APM (Application Performance Monitoring) Datadog</a:t>
            </a:r>
            <a:endParaRPr/>
          </a:p>
        </p:txBody>
      </p:sp>
      <p:sp>
        <p:nvSpPr>
          <p:cNvPr id="514" name="Google Shape;514;p38"/>
          <p:cNvSpPr txBox="1"/>
          <p:nvPr>
            <p:ph idx="1" type="body"/>
          </p:nvPr>
        </p:nvSpPr>
        <p:spPr>
          <a:xfrm>
            <a:off x="442350" y="1598400"/>
            <a:ext cx="5829900" cy="307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a:t>Objectif du TP : Réaliser le Lab sur Datadog </a:t>
            </a:r>
            <a:endParaRPr b="1"/>
          </a:p>
          <a:p>
            <a:pPr indent="0" lvl="0" marL="0" rtl="0" algn="ctr">
              <a:lnSpc>
                <a:spcPct val="200000"/>
              </a:lnSpc>
              <a:spcBef>
                <a:spcPts val="1200"/>
              </a:spcBef>
              <a:spcAft>
                <a:spcPts val="0"/>
              </a:spcAft>
              <a:buNone/>
            </a:pPr>
            <a:r>
              <a:rPr lang="fr" u="sng">
                <a:solidFill>
                  <a:schemeClr val="hlink"/>
                </a:solidFill>
                <a:hlinkClick r:id="rId3"/>
              </a:rPr>
              <a:t>https://learn.datadoghq.com/courses/dd-101-dev</a:t>
            </a:r>
            <a:endParaRPr u="sng">
              <a:solidFill>
                <a:schemeClr val="accent5"/>
              </a:solidFill>
            </a:endParaRPr>
          </a:p>
          <a:p>
            <a:pPr indent="0" lvl="0" marL="0" rtl="0" algn="ctr">
              <a:spcBef>
                <a:spcPts val="0"/>
              </a:spcBef>
              <a:spcAft>
                <a:spcPts val="0"/>
              </a:spcAft>
              <a:buNone/>
            </a:pPr>
            <a:r>
              <a:t/>
            </a:r>
            <a:endParaRPr/>
          </a:p>
          <a:p>
            <a:pPr indent="0" lvl="0" marL="0" rtl="0" algn="ctr">
              <a:spcBef>
                <a:spcPts val="1200"/>
              </a:spcBef>
              <a:spcAft>
                <a:spcPts val="0"/>
              </a:spcAft>
              <a:buNone/>
            </a:pPr>
            <a:r>
              <a:rPr lang="fr"/>
              <a:t>Réaliser un fichier pdf avec captures d’écran expliquant vos résultats. </a:t>
            </a:r>
            <a:endParaRPr/>
          </a:p>
          <a:p>
            <a:pPr indent="0" lvl="0" marL="0" rtl="0" algn="ctr">
              <a:spcBef>
                <a:spcPts val="1200"/>
              </a:spcBef>
              <a:spcAft>
                <a:spcPts val="0"/>
              </a:spcAft>
              <a:buNone/>
            </a:pPr>
            <a:r>
              <a:rPr lang="fr"/>
              <a:t>Format attendu : “TP_DATADOG_NOM_PRENOM”</a:t>
            </a:r>
            <a:endParaRPr/>
          </a:p>
          <a:p>
            <a:pPr indent="0" lvl="0" marL="0" rtl="0" algn="ctr">
              <a:spcBef>
                <a:spcPts val="1200"/>
              </a:spcBef>
              <a:spcAft>
                <a:spcPts val="1200"/>
              </a:spcAft>
              <a:buNone/>
            </a:pPr>
            <a:r>
              <a:rPr lang="fr"/>
              <a:t>Adresse de rendu : yann.fornier@gmail.com</a:t>
            </a:r>
            <a:endParaRPr/>
          </a:p>
        </p:txBody>
      </p:sp>
      <p:pic>
        <p:nvPicPr>
          <p:cNvPr id="515" name="Google Shape;515;p38"/>
          <p:cNvPicPr preferRelativeResize="0"/>
          <p:nvPr/>
        </p:nvPicPr>
        <p:blipFill>
          <a:blip r:embed="rId4">
            <a:alphaModFix/>
          </a:blip>
          <a:stretch>
            <a:fillRect/>
          </a:stretch>
        </p:blipFill>
        <p:spPr>
          <a:xfrm>
            <a:off x="6636375" y="2075938"/>
            <a:ext cx="2116925" cy="2116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PowerBI</a:t>
            </a:r>
            <a:endParaRPr/>
          </a:p>
        </p:txBody>
      </p:sp>
      <p:sp>
        <p:nvSpPr>
          <p:cNvPr id="521" name="Google Shape;521;p39"/>
          <p:cNvSpPr txBox="1"/>
          <p:nvPr>
            <p:ph idx="1" type="body"/>
          </p:nvPr>
        </p:nvSpPr>
        <p:spPr>
          <a:xfrm>
            <a:off x="1297500" y="1706400"/>
            <a:ext cx="2951100" cy="273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PowerBI est une suite d’outils d’analyse commerciale développée par Microsoft. Elle permet de faire de la visualisation et de l’analyse de donnée à partir de différentes sources. </a:t>
            </a:r>
            <a:endParaRPr/>
          </a:p>
        </p:txBody>
      </p:sp>
      <p:pic>
        <p:nvPicPr>
          <p:cNvPr id="522" name="Google Shape;522;p39"/>
          <p:cNvPicPr preferRelativeResize="0"/>
          <p:nvPr/>
        </p:nvPicPr>
        <p:blipFill>
          <a:blip r:embed="rId3">
            <a:alphaModFix/>
          </a:blip>
          <a:stretch>
            <a:fillRect/>
          </a:stretch>
        </p:blipFill>
        <p:spPr>
          <a:xfrm>
            <a:off x="4454679" y="1255012"/>
            <a:ext cx="4126275" cy="2633476"/>
          </a:xfrm>
          <a:prstGeom prst="rect">
            <a:avLst/>
          </a:prstGeom>
          <a:noFill/>
          <a:ln>
            <a:noFill/>
          </a:ln>
        </p:spPr>
      </p:pic>
      <p:sp>
        <p:nvSpPr>
          <p:cNvPr id="523" name="Google Shape;523;p39"/>
          <p:cNvSpPr txBox="1"/>
          <p:nvPr/>
        </p:nvSpPr>
        <p:spPr>
          <a:xfrm>
            <a:off x="5195863" y="3939925"/>
            <a:ext cx="2643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fr" sz="1300">
                <a:solidFill>
                  <a:schemeClr val="lt1"/>
                </a:solidFill>
                <a:latin typeface="Lato"/>
                <a:ea typeface="Lato"/>
                <a:cs typeface="Lato"/>
                <a:sym typeface="Lato"/>
              </a:rPr>
              <a:t>Un dashboard PowerBI</a:t>
            </a:r>
            <a:endParaRPr b="1" i="1" sz="13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PowerBI</a:t>
            </a:r>
            <a:endParaRPr/>
          </a:p>
        </p:txBody>
      </p:sp>
      <p:pic>
        <p:nvPicPr>
          <p:cNvPr id="529" name="Google Shape;529;p40"/>
          <p:cNvPicPr preferRelativeResize="0"/>
          <p:nvPr/>
        </p:nvPicPr>
        <p:blipFill>
          <a:blip r:embed="rId3">
            <a:alphaModFix/>
          </a:blip>
          <a:stretch>
            <a:fillRect/>
          </a:stretch>
        </p:blipFill>
        <p:spPr>
          <a:xfrm>
            <a:off x="2835499" y="1362075"/>
            <a:ext cx="3473004" cy="2419350"/>
          </a:xfrm>
          <a:prstGeom prst="rect">
            <a:avLst/>
          </a:prstGeom>
          <a:noFill/>
          <a:ln>
            <a:noFill/>
          </a:ln>
        </p:spPr>
      </p:pic>
      <p:sp>
        <p:nvSpPr>
          <p:cNvPr id="530" name="Google Shape;530;p40"/>
          <p:cNvSpPr/>
          <p:nvPr/>
        </p:nvSpPr>
        <p:spPr>
          <a:xfrm>
            <a:off x="360050" y="1558538"/>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diverses</a:t>
            </a:r>
            <a:endParaRPr>
              <a:latin typeface="Lato"/>
              <a:ea typeface="Lato"/>
              <a:cs typeface="Lato"/>
              <a:sym typeface="Lato"/>
            </a:endParaRPr>
          </a:p>
        </p:txBody>
      </p:sp>
      <p:sp>
        <p:nvSpPr>
          <p:cNvPr id="531" name="Google Shape;531;p40"/>
          <p:cNvSpPr/>
          <p:nvPr/>
        </p:nvSpPr>
        <p:spPr>
          <a:xfrm>
            <a:off x="360050" y="2083113"/>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Excel</a:t>
            </a:r>
            <a:endParaRPr>
              <a:latin typeface="Lato"/>
              <a:ea typeface="Lato"/>
              <a:cs typeface="Lato"/>
              <a:sym typeface="Lato"/>
            </a:endParaRPr>
          </a:p>
        </p:txBody>
      </p:sp>
      <p:sp>
        <p:nvSpPr>
          <p:cNvPr id="532" name="Google Shape;532;p40"/>
          <p:cNvSpPr/>
          <p:nvPr/>
        </p:nvSpPr>
        <p:spPr>
          <a:xfrm>
            <a:off x="360050" y="2607688"/>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Azure</a:t>
            </a:r>
            <a:endParaRPr>
              <a:latin typeface="Lato"/>
              <a:ea typeface="Lato"/>
              <a:cs typeface="Lato"/>
              <a:sym typeface="Lato"/>
            </a:endParaRPr>
          </a:p>
        </p:txBody>
      </p:sp>
      <p:sp>
        <p:nvSpPr>
          <p:cNvPr id="533" name="Google Shape;533;p40"/>
          <p:cNvSpPr/>
          <p:nvPr/>
        </p:nvSpPr>
        <p:spPr>
          <a:xfrm>
            <a:off x="360050" y="3132263"/>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Dynamics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365</a:t>
            </a:r>
            <a:endParaRPr>
              <a:latin typeface="Lato"/>
              <a:ea typeface="Lato"/>
              <a:cs typeface="Lato"/>
              <a:sym typeface="Lato"/>
            </a:endParaRPr>
          </a:p>
        </p:txBody>
      </p:sp>
      <p:cxnSp>
        <p:nvCxnSpPr>
          <p:cNvPr id="534" name="Google Shape;534;p40"/>
          <p:cNvCxnSpPr>
            <a:stCxn id="530" idx="3"/>
            <a:endCxn id="529" idx="1"/>
          </p:cNvCxnSpPr>
          <p:nvPr/>
        </p:nvCxnSpPr>
        <p:spPr>
          <a:xfrm>
            <a:off x="1522550" y="1784888"/>
            <a:ext cx="1312800" cy="7869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535" name="Google Shape;535;p40"/>
          <p:cNvCxnSpPr>
            <a:stCxn id="531" idx="3"/>
            <a:endCxn id="529" idx="1"/>
          </p:cNvCxnSpPr>
          <p:nvPr/>
        </p:nvCxnSpPr>
        <p:spPr>
          <a:xfrm>
            <a:off x="1522550" y="2309463"/>
            <a:ext cx="1312800" cy="2622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536" name="Google Shape;536;p40"/>
          <p:cNvCxnSpPr>
            <a:stCxn id="532" idx="3"/>
            <a:endCxn id="529" idx="1"/>
          </p:cNvCxnSpPr>
          <p:nvPr/>
        </p:nvCxnSpPr>
        <p:spPr>
          <a:xfrm flipH="1" rot="10800000">
            <a:off x="1522550" y="2571838"/>
            <a:ext cx="1312800" cy="2622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537" name="Google Shape;537;p40"/>
          <p:cNvCxnSpPr>
            <a:endCxn id="529" idx="1"/>
          </p:cNvCxnSpPr>
          <p:nvPr/>
        </p:nvCxnSpPr>
        <p:spPr>
          <a:xfrm flipH="1" rot="10800000">
            <a:off x="1522699" y="2571750"/>
            <a:ext cx="1312800" cy="786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38" name="Google Shape;538;p40"/>
          <p:cNvSpPr/>
          <p:nvPr/>
        </p:nvSpPr>
        <p:spPr>
          <a:xfrm>
            <a:off x="203825" y="2011250"/>
            <a:ext cx="1473000" cy="16920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9" name="Google Shape;539;p40"/>
          <p:cNvSpPr txBox="1"/>
          <p:nvPr/>
        </p:nvSpPr>
        <p:spPr>
          <a:xfrm>
            <a:off x="253850" y="364152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Services Microsoft</a:t>
            </a:r>
            <a:endParaRPr b="1" sz="1300">
              <a:solidFill>
                <a:srgbClr val="FF0000"/>
              </a:solidFill>
              <a:latin typeface="Lato"/>
              <a:ea typeface="Lato"/>
              <a:cs typeface="Lato"/>
              <a:sym typeface="Lato"/>
            </a:endParaRPr>
          </a:p>
        </p:txBody>
      </p:sp>
      <p:sp>
        <p:nvSpPr>
          <p:cNvPr id="540" name="Google Shape;540;p40"/>
          <p:cNvSpPr/>
          <p:nvPr/>
        </p:nvSpPr>
        <p:spPr>
          <a:xfrm>
            <a:off x="5579050" y="5204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Modélisation de données</a:t>
            </a:r>
            <a:endParaRPr sz="1200">
              <a:latin typeface="Lato"/>
              <a:ea typeface="Lato"/>
              <a:cs typeface="Lato"/>
              <a:sym typeface="Lato"/>
            </a:endParaRPr>
          </a:p>
        </p:txBody>
      </p:sp>
      <p:sp>
        <p:nvSpPr>
          <p:cNvPr id="541" name="Google Shape;541;p40"/>
          <p:cNvSpPr/>
          <p:nvPr/>
        </p:nvSpPr>
        <p:spPr>
          <a:xfrm>
            <a:off x="6780750" y="19141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Création de visualisations</a:t>
            </a:r>
            <a:endParaRPr sz="1200">
              <a:latin typeface="Lato"/>
              <a:ea typeface="Lato"/>
              <a:cs typeface="Lato"/>
              <a:sym typeface="Lato"/>
            </a:endParaRPr>
          </a:p>
        </p:txBody>
      </p:sp>
      <p:sp>
        <p:nvSpPr>
          <p:cNvPr id="542" name="Google Shape;542;p40"/>
          <p:cNvSpPr/>
          <p:nvPr/>
        </p:nvSpPr>
        <p:spPr>
          <a:xfrm>
            <a:off x="7015450" y="298330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avancée</a:t>
            </a:r>
            <a:endParaRPr sz="1200">
              <a:latin typeface="Lato"/>
              <a:ea typeface="Lato"/>
              <a:cs typeface="Lato"/>
              <a:sym typeface="Lato"/>
            </a:endParaRPr>
          </a:p>
        </p:txBody>
      </p:sp>
      <p:sp>
        <p:nvSpPr>
          <p:cNvPr id="543" name="Google Shape;543;p40"/>
          <p:cNvSpPr/>
          <p:nvPr/>
        </p:nvSpPr>
        <p:spPr>
          <a:xfrm>
            <a:off x="5419050" y="40865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Modèles statistiques</a:t>
            </a:r>
            <a:endParaRPr sz="1200">
              <a:latin typeface="Lato"/>
              <a:ea typeface="Lato"/>
              <a:cs typeface="Lato"/>
              <a:sym typeface="Lato"/>
            </a:endParaRPr>
          </a:p>
        </p:txBody>
      </p:sp>
      <p:cxnSp>
        <p:nvCxnSpPr>
          <p:cNvPr id="544" name="Google Shape;544;p40"/>
          <p:cNvCxnSpPr>
            <a:stCxn id="529" idx="0"/>
            <a:endCxn id="540" idx="2"/>
          </p:cNvCxnSpPr>
          <p:nvPr/>
        </p:nvCxnSpPr>
        <p:spPr>
          <a:xfrm flipH="1" rot="10800000">
            <a:off x="4572001" y="983175"/>
            <a:ext cx="1886700" cy="3789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40"/>
          <p:cNvCxnSpPr>
            <a:stCxn id="529" idx="2"/>
            <a:endCxn id="543" idx="0"/>
          </p:cNvCxnSpPr>
          <p:nvPr/>
        </p:nvCxnSpPr>
        <p:spPr>
          <a:xfrm>
            <a:off x="4572001" y="3781425"/>
            <a:ext cx="1726500" cy="3051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40"/>
          <p:cNvCxnSpPr>
            <a:stCxn id="529" idx="3"/>
            <a:endCxn id="541" idx="1"/>
          </p:cNvCxnSpPr>
          <p:nvPr/>
        </p:nvCxnSpPr>
        <p:spPr>
          <a:xfrm flipH="1" rot="10800000">
            <a:off x="6308503" y="2145450"/>
            <a:ext cx="472200" cy="4263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40"/>
          <p:cNvCxnSpPr>
            <a:stCxn id="529" idx="3"/>
            <a:endCxn id="542" idx="1"/>
          </p:cNvCxnSpPr>
          <p:nvPr/>
        </p:nvCxnSpPr>
        <p:spPr>
          <a:xfrm>
            <a:off x="6308502" y="2571750"/>
            <a:ext cx="706800" cy="6429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0"/>
          <p:cNvSpPr/>
          <p:nvPr/>
        </p:nvSpPr>
        <p:spPr>
          <a:xfrm>
            <a:off x="2835650" y="1332350"/>
            <a:ext cx="3473100" cy="24492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9" name="Google Shape;549;p40"/>
          <p:cNvSpPr txBox="1"/>
          <p:nvPr/>
        </p:nvSpPr>
        <p:spPr>
          <a:xfrm>
            <a:off x="3884750" y="903303"/>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PowerBI</a:t>
            </a:r>
            <a:endParaRPr b="1" sz="1300">
              <a:solidFill>
                <a:srgbClr val="FF0000"/>
              </a:solidFill>
              <a:latin typeface="Lato"/>
              <a:ea typeface="Lato"/>
              <a:cs typeface="Lato"/>
              <a:sym typeface="Lato"/>
            </a:endParaRPr>
          </a:p>
        </p:txBody>
      </p:sp>
      <p:sp>
        <p:nvSpPr>
          <p:cNvPr id="550" name="Google Shape;550;p40"/>
          <p:cNvSpPr/>
          <p:nvPr/>
        </p:nvSpPr>
        <p:spPr>
          <a:xfrm>
            <a:off x="2812800" y="40980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Génération de rapports</a:t>
            </a:r>
            <a:endParaRPr sz="1200">
              <a:latin typeface="Lato"/>
              <a:ea typeface="Lato"/>
              <a:cs typeface="Lato"/>
              <a:sym typeface="Lato"/>
            </a:endParaRPr>
          </a:p>
        </p:txBody>
      </p:sp>
      <p:cxnSp>
        <p:nvCxnSpPr>
          <p:cNvPr id="551" name="Google Shape;551;p40"/>
          <p:cNvCxnSpPr>
            <a:stCxn id="550" idx="0"/>
            <a:endCxn id="548" idx="2"/>
          </p:cNvCxnSpPr>
          <p:nvPr/>
        </p:nvCxnSpPr>
        <p:spPr>
          <a:xfrm flipH="1" rot="10800000">
            <a:off x="3692400" y="3781550"/>
            <a:ext cx="879900" cy="31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sp>
        <p:nvSpPr>
          <p:cNvPr id="557" name="Google Shape;557;p41"/>
          <p:cNvSpPr txBox="1"/>
          <p:nvPr>
            <p:ph idx="1" type="body"/>
          </p:nvPr>
        </p:nvSpPr>
        <p:spPr>
          <a:xfrm>
            <a:off x="1009475" y="2158400"/>
            <a:ext cx="2488200" cy="1133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AWS Cloudwatch est la plateforme de surveillance et de gestion des performances d’Amazon Web Services</a:t>
            </a:r>
            <a:endParaRPr/>
          </a:p>
        </p:txBody>
      </p:sp>
      <p:pic>
        <p:nvPicPr>
          <p:cNvPr id="558" name="Google Shape;558;p41"/>
          <p:cNvPicPr preferRelativeResize="0"/>
          <p:nvPr/>
        </p:nvPicPr>
        <p:blipFill>
          <a:blip r:embed="rId3">
            <a:alphaModFix/>
          </a:blip>
          <a:stretch>
            <a:fillRect/>
          </a:stretch>
        </p:blipFill>
        <p:spPr>
          <a:xfrm>
            <a:off x="3895559" y="1116150"/>
            <a:ext cx="4974141" cy="2911200"/>
          </a:xfrm>
          <a:prstGeom prst="rect">
            <a:avLst/>
          </a:prstGeom>
          <a:noFill/>
          <a:ln>
            <a:noFill/>
          </a:ln>
        </p:spPr>
      </p:pic>
      <p:sp>
        <p:nvSpPr>
          <p:cNvPr id="559" name="Google Shape;559;p41"/>
          <p:cNvSpPr txBox="1"/>
          <p:nvPr/>
        </p:nvSpPr>
        <p:spPr>
          <a:xfrm>
            <a:off x="5195863" y="4016125"/>
            <a:ext cx="2643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fr" sz="1300">
                <a:solidFill>
                  <a:schemeClr val="lt1"/>
                </a:solidFill>
                <a:latin typeface="Lato"/>
                <a:ea typeface="Lato"/>
                <a:cs typeface="Lato"/>
                <a:sym typeface="Lato"/>
              </a:rPr>
              <a:t>Un dashboard CloudWatch</a:t>
            </a:r>
            <a:endParaRPr b="1" i="1"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148" name="Google Shape;148;p15"/>
          <p:cNvSpPr txBox="1"/>
          <p:nvPr>
            <p:ph idx="1" type="body"/>
          </p:nvPr>
        </p:nvSpPr>
        <p:spPr>
          <a:xfrm>
            <a:off x="1297500" y="1567550"/>
            <a:ext cx="70389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monitoring et le logging sont des pratiques clés pour assurer la disponibilité, la performance et la sécurité des services web.</a:t>
            </a:r>
            <a:endParaRPr/>
          </a:p>
        </p:txBody>
      </p:sp>
      <p:pic>
        <p:nvPicPr>
          <p:cNvPr id="149" name="Google Shape;149;p15"/>
          <p:cNvPicPr preferRelativeResize="0"/>
          <p:nvPr/>
        </p:nvPicPr>
        <p:blipFill>
          <a:blip r:embed="rId3">
            <a:alphaModFix/>
          </a:blip>
          <a:stretch>
            <a:fillRect/>
          </a:stretch>
        </p:blipFill>
        <p:spPr>
          <a:xfrm>
            <a:off x="1166563" y="2235050"/>
            <a:ext cx="3387699" cy="1982700"/>
          </a:xfrm>
          <a:prstGeom prst="rect">
            <a:avLst/>
          </a:prstGeom>
          <a:noFill/>
          <a:ln>
            <a:noFill/>
          </a:ln>
        </p:spPr>
      </p:pic>
      <p:pic>
        <p:nvPicPr>
          <p:cNvPr id="150" name="Google Shape;150;p15"/>
          <p:cNvPicPr preferRelativeResize="0"/>
          <p:nvPr/>
        </p:nvPicPr>
        <p:blipFill>
          <a:blip r:embed="rId4">
            <a:alphaModFix/>
          </a:blip>
          <a:stretch>
            <a:fillRect/>
          </a:stretch>
        </p:blipFill>
        <p:spPr>
          <a:xfrm>
            <a:off x="4969363" y="2235050"/>
            <a:ext cx="3008080" cy="1982700"/>
          </a:xfrm>
          <a:prstGeom prst="rect">
            <a:avLst/>
          </a:prstGeom>
          <a:noFill/>
          <a:ln>
            <a:noFill/>
          </a:ln>
        </p:spPr>
      </p:pic>
      <p:sp>
        <p:nvSpPr>
          <p:cNvPr id="151" name="Google Shape;151;p15"/>
          <p:cNvSpPr txBox="1"/>
          <p:nvPr/>
        </p:nvSpPr>
        <p:spPr>
          <a:xfrm>
            <a:off x="2329713" y="4296425"/>
            <a:ext cx="1061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300">
                <a:solidFill>
                  <a:schemeClr val="lt1"/>
                </a:solidFill>
                <a:latin typeface="Lato"/>
                <a:ea typeface="Lato"/>
                <a:cs typeface="Lato"/>
                <a:sym typeface="Lato"/>
              </a:rPr>
              <a:t>Monitoring</a:t>
            </a:r>
            <a:endParaRPr i="1" sz="1300">
              <a:solidFill>
                <a:schemeClr val="lt1"/>
              </a:solidFill>
              <a:latin typeface="Lato"/>
              <a:ea typeface="Lato"/>
              <a:cs typeface="Lato"/>
              <a:sym typeface="Lato"/>
            </a:endParaRPr>
          </a:p>
        </p:txBody>
      </p:sp>
      <p:sp>
        <p:nvSpPr>
          <p:cNvPr id="152" name="Google Shape;152;p15"/>
          <p:cNvSpPr txBox="1"/>
          <p:nvPr/>
        </p:nvSpPr>
        <p:spPr>
          <a:xfrm>
            <a:off x="5900888" y="4296425"/>
            <a:ext cx="10614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Logging</a:t>
            </a:r>
            <a:endParaRPr i="1" sz="13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2"/>
          <p:cNvSpPr/>
          <p:nvPr/>
        </p:nvSpPr>
        <p:spPr>
          <a:xfrm>
            <a:off x="2098050" y="1018425"/>
            <a:ext cx="4947900" cy="33228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5" name="Google Shape;565;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pic>
        <p:nvPicPr>
          <p:cNvPr id="566" name="Google Shape;566;p42"/>
          <p:cNvPicPr preferRelativeResize="0"/>
          <p:nvPr/>
        </p:nvPicPr>
        <p:blipFill>
          <a:blip r:embed="rId3">
            <a:alphaModFix/>
          </a:blip>
          <a:stretch>
            <a:fillRect/>
          </a:stretch>
        </p:blipFill>
        <p:spPr>
          <a:xfrm>
            <a:off x="3653637" y="2034263"/>
            <a:ext cx="1836724" cy="1074976"/>
          </a:xfrm>
          <a:prstGeom prst="rect">
            <a:avLst/>
          </a:prstGeom>
          <a:noFill/>
          <a:ln>
            <a:noFill/>
          </a:ln>
        </p:spPr>
      </p:pic>
      <p:sp>
        <p:nvSpPr>
          <p:cNvPr id="567" name="Google Shape;567;p42"/>
          <p:cNvSpPr txBox="1"/>
          <p:nvPr/>
        </p:nvSpPr>
        <p:spPr>
          <a:xfrm>
            <a:off x="6034725" y="96617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568" name="Google Shape;568;p42"/>
          <p:cNvSpPr/>
          <p:nvPr/>
        </p:nvSpPr>
        <p:spPr>
          <a:xfrm>
            <a:off x="2499750" y="15739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EC2</a:t>
            </a:r>
            <a:endParaRPr b="1">
              <a:latin typeface="Lato"/>
              <a:ea typeface="Lato"/>
              <a:cs typeface="Lato"/>
              <a:sym typeface="Lato"/>
            </a:endParaRPr>
          </a:p>
        </p:txBody>
      </p:sp>
      <p:sp>
        <p:nvSpPr>
          <p:cNvPr id="569" name="Google Shape;569;p42"/>
          <p:cNvSpPr/>
          <p:nvPr/>
        </p:nvSpPr>
        <p:spPr>
          <a:xfrm>
            <a:off x="2386650" y="2942075"/>
            <a:ext cx="894900" cy="45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latin typeface="Lato"/>
                <a:ea typeface="Lato"/>
                <a:cs typeface="Lato"/>
                <a:sym typeface="Lato"/>
              </a:rPr>
              <a:t>EC2</a:t>
            </a:r>
            <a:endParaRPr b="1" sz="1000">
              <a:latin typeface="Lato"/>
              <a:ea typeface="Lato"/>
              <a:cs typeface="Lato"/>
              <a:sym typeface="Lato"/>
            </a:endParaRPr>
          </a:p>
          <a:p>
            <a:pPr indent="0" lvl="0" marL="0" rtl="0" algn="ctr">
              <a:spcBef>
                <a:spcPts val="0"/>
              </a:spcBef>
              <a:spcAft>
                <a:spcPts val="0"/>
              </a:spcAft>
              <a:buNone/>
            </a:pPr>
            <a:r>
              <a:rPr b="1" lang="fr" sz="1000">
                <a:latin typeface="Lato"/>
                <a:ea typeface="Lato"/>
                <a:cs typeface="Lato"/>
                <a:sym typeface="Lato"/>
              </a:rPr>
              <a:t>Autoscaling</a:t>
            </a:r>
            <a:endParaRPr b="1" sz="1000">
              <a:latin typeface="Lato"/>
              <a:ea typeface="Lato"/>
              <a:cs typeface="Lato"/>
              <a:sym typeface="Lato"/>
            </a:endParaRPr>
          </a:p>
        </p:txBody>
      </p:sp>
      <p:sp>
        <p:nvSpPr>
          <p:cNvPr id="570" name="Google Shape;570;p42"/>
          <p:cNvSpPr/>
          <p:nvPr/>
        </p:nvSpPr>
        <p:spPr>
          <a:xfrm>
            <a:off x="5820550" y="190305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S3</a:t>
            </a:r>
            <a:endParaRPr b="1">
              <a:latin typeface="Lato"/>
              <a:ea typeface="Lato"/>
              <a:cs typeface="Lato"/>
              <a:sym typeface="Lato"/>
            </a:endParaRPr>
          </a:p>
        </p:txBody>
      </p:sp>
      <p:sp>
        <p:nvSpPr>
          <p:cNvPr id="571" name="Google Shape;571;p42"/>
          <p:cNvSpPr/>
          <p:nvPr/>
        </p:nvSpPr>
        <p:spPr>
          <a:xfrm>
            <a:off x="6034725" y="28990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RDS</a:t>
            </a:r>
            <a:endParaRPr b="1">
              <a:latin typeface="Lato"/>
              <a:ea typeface="Lato"/>
              <a:cs typeface="Lato"/>
              <a:sym typeface="Lato"/>
            </a:endParaRPr>
          </a:p>
        </p:txBody>
      </p:sp>
      <p:sp>
        <p:nvSpPr>
          <p:cNvPr id="572" name="Google Shape;572;p42"/>
          <p:cNvSpPr/>
          <p:nvPr/>
        </p:nvSpPr>
        <p:spPr>
          <a:xfrm>
            <a:off x="288025" y="1777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73" name="Google Shape;573;p42"/>
          <p:cNvSpPr/>
          <p:nvPr/>
        </p:nvSpPr>
        <p:spPr>
          <a:xfrm>
            <a:off x="51242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74" name="Google Shape;574;p42"/>
          <p:cNvSpPr/>
          <p:nvPr/>
        </p:nvSpPr>
        <p:spPr>
          <a:xfrm>
            <a:off x="7577700" y="157390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75" name="Google Shape;575;p42"/>
          <p:cNvSpPr/>
          <p:nvPr/>
        </p:nvSpPr>
        <p:spPr>
          <a:xfrm>
            <a:off x="755127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cxnSp>
        <p:nvCxnSpPr>
          <p:cNvPr id="576" name="Google Shape;576;p42"/>
          <p:cNvCxnSpPr>
            <a:stCxn id="572" idx="3"/>
            <a:endCxn id="566" idx="1"/>
          </p:cNvCxnSpPr>
          <p:nvPr/>
        </p:nvCxnSpPr>
        <p:spPr>
          <a:xfrm>
            <a:off x="1368325" y="2112100"/>
            <a:ext cx="2285400" cy="459600"/>
          </a:xfrm>
          <a:prstGeom prst="bentConnector3">
            <a:avLst>
              <a:gd fmla="val 40955" name="adj1"/>
            </a:avLst>
          </a:prstGeom>
          <a:noFill/>
          <a:ln cap="flat" cmpd="sng" w="9525">
            <a:solidFill>
              <a:schemeClr val="dk2"/>
            </a:solidFill>
            <a:prstDash val="solid"/>
            <a:round/>
            <a:headEnd len="med" w="med" type="none"/>
            <a:tailEnd len="med" w="med" type="none"/>
          </a:ln>
        </p:spPr>
      </p:cxnSp>
      <p:cxnSp>
        <p:nvCxnSpPr>
          <p:cNvPr id="577" name="Google Shape;577;p42"/>
          <p:cNvCxnSpPr>
            <a:stCxn id="573" idx="3"/>
            <a:endCxn id="566" idx="2"/>
          </p:cNvCxnSpPr>
          <p:nvPr/>
        </p:nvCxnSpPr>
        <p:spPr>
          <a:xfrm flipH="1" rot="10800000">
            <a:off x="1592725" y="3109300"/>
            <a:ext cx="2979300" cy="430800"/>
          </a:xfrm>
          <a:prstGeom prst="bentConnector2">
            <a:avLst/>
          </a:prstGeom>
          <a:noFill/>
          <a:ln cap="flat" cmpd="sng" w="9525">
            <a:solidFill>
              <a:schemeClr val="dk2"/>
            </a:solidFill>
            <a:prstDash val="solid"/>
            <a:round/>
            <a:headEnd len="med" w="med" type="none"/>
            <a:tailEnd len="med" w="med" type="none"/>
          </a:ln>
        </p:spPr>
      </p:cxnSp>
      <p:cxnSp>
        <p:nvCxnSpPr>
          <p:cNvPr id="578" name="Google Shape;578;p42"/>
          <p:cNvCxnSpPr>
            <a:stCxn id="569" idx="3"/>
            <a:endCxn id="566" idx="1"/>
          </p:cNvCxnSpPr>
          <p:nvPr/>
        </p:nvCxnSpPr>
        <p:spPr>
          <a:xfrm flipH="1" rot="10800000">
            <a:off x="3281550" y="2571875"/>
            <a:ext cx="372000" cy="5958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579" name="Google Shape;579;p42"/>
          <p:cNvCxnSpPr>
            <a:stCxn id="566" idx="0"/>
            <a:endCxn id="568" idx="3"/>
          </p:cNvCxnSpPr>
          <p:nvPr/>
        </p:nvCxnSpPr>
        <p:spPr>
          <a:xfrm flipH="1" rot="5400000">
            <a:off x="3863849" y="1326113"/>
            <a:ext cx="126000" cy="1290300"/>
          </a:xfrm>
          <a:prstGeom prst="bentConnector2">
            <a:avLst/>
          </a:prstGeom>
          <a:noFill/>
          <a:ln cap="flat" cmpd="sng" w="9525">
            <a:solidFill>
              <a:schemeClr val="dk2"/>
            </a:solidFill>
            <a:prstDash val="solid"/>
            <a:round/>
            <a:headEnd len="med" w="med" type="none"/>
            <a:tailEnd len="med" w="med" type="none"/>
          </a:ln>
        </p:spPr>
      </p:cxnSp>
      <p:cxnSp>
        <p:nvCxnSpPr>
          <p:cNvPr id="580" name="Google Shape;580;p42"/>
          <p:cNvCxnSpPr>
            <a:stCxn id="566" idx="3"/>
            <a:endCxn id="570" idx="1"/>
          </p:cNvCxnSpPr>
          <p:nvPr/>
        </p:nvCxnSpPr>
        <p:spPr>
          <a:xfrm flipH="1" rot="10800000">
            <a:off x="5490361" y="2237251"/>
            <a:ext cx="330300" cy="334500"/>
          </a:xfrm>
          <a:prstGeom prst="bentConnector3">
            <a:avLst>
              <a:gd fmla="val 49983" name="adj1"/>
            </a:avLst>
          </a:prstGeom>
          <a:noFill/>
          <a:ln cap="flat" cmpd="sng" w="9525">
            <a:solidFill>
              <a:schemeClr val="dk2"/>
            </a:solidFill>
            <a:prstDash val="solid"/>
            <a:round/>
            <a:headEnd len="med" w="med" type="none"/>
            <a:tailEnd len="med" w="med" type="none"/>
          </a:ln>
        </p:spPr>
      </p:cxnSp>
      <p:cxnSp>
        <p:nvCxnSpPr>
          <p:cNvPr id="581" name="Google Shape;581;p42"/>
          <p:cNvCxnSpPr>
            <a:stCxn id="566" idx="3"/>
            <a:endCxn id="571" idx="1"/>
          </p:cNvCxnSpPr>
          <p:nvPr/>
        </p:nvCxnSpPr>
        <p:spPr>
          <a:xfrm>
            <a:off x="5490361" y="2571751"/>
            <a:ext cx="544500" cy="661500"/>
          </a:xfrm>
          <a:prstGeom prst="bentConnector3">
            <a:avLst>
              <a:gd fmla="val 49988" name="adj1"/>
            </a:avLst>
          </a:prstGeom>
          <a:noFill/>
          <a:ln cap="flat" cmpd="sng" w="9525">
            <a:solidFill>
              <a:schemeClr val="dk2"/>
            </a:solidFill>
            <a:prstDash val="solid"/>
            <a:round/>
            <a:headEnd len="med" w="med" type="none"/>
            <a:tailEnd len="med" w="med" type="none"/>
          </a:ln>
        </p:spPr>
      </p:cxnSp>
      <p:cxnSp>
        <p:nvCxnSpPr>
          <p:cNvPr id="582" name="Google Shape;582;p42"/>
          <p:cNvCxnSpPr>
            <a:stCxn id="575" idx="2"/>
            <a:endCxn id="566" idx="2"/>
          </p:cNvCxnSpPr>
          <p:nvPr/>
        </p:nvCxnSpPr>
        <p:spPr>
          <a:xfrm flipH="1" rot="5400000">
            <a:off x="5949125" y="1732150"/>
            <a:ext cx="765300" cy="3519300"/>
          </a:xfrm>
          <a:prstGeom prst="bentConnector3">
            <a:avLst>
              <a:gd fmla="val -31115" name="adj1"/>
            </a:avLst>
          </a:prstGeom>
          <a:noFill/>
          <a:ln cap="flat" cmpd="sng" w="9525">
            <a:solidFill>
              <a:schemeClr val="dk2"/>
            </a:solidFill>
            <a:prstDash val="solid"/>
            <a:round/>
            <a:headEnd len="med" w="med" type="none"/>
            <a:tailEnd len="med" w="med" type="none"/>
          </a:ln>
        </p:spPr>
      </p:cxnSp>
      <p:cxnSp>
        <p:nvCxnSpPr>
          <p:cNvPr id="583" name="Google Shape;583;p42"/>
          <p:cNvCxnSpPr>
            <a:stCxn id="574" idx="0"/>
            <a:endCxn id="566" idx="0"/>
          </p:cNvCxnSpPr>
          <p:nvPr/>
        </p:nvCxnSpPr>
        <p:spPr>
          <a:xfrm rot="5400000">
            <a:off x="6114600" y="31150"/>
            <a:ext cx="460500" cy="3546000"/>
          </a:xfrm>
          <a:prstGeom prst="bentConnector3">
            <a:avLst>
              <a:gd fmla="val -5171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3"/>
          <p:cNvSpPr/>
          <p:nvPr/>
        </p:nvSpPr>
        <p:spPr>
          <a:xfrm>
            <a:off x="2098050" y="1018425"/>
            <a:ext cx="4947900" cy="33228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89" name="Google Shape;589;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pic>
        <p:nvPicPr>
          <p:cNvPr id="590" name="Google Shape;590;p43"/>
          <p:cNvPicPr preferRelativeResize="0"/>
          <p:nvPr/>
        </p:nvPicPr>
        <p:blipFill>
          <a:blip r:embed="rId3">
            <a:alphaModFix/>
          </a:blip>
          <a:stretch>
            <a:fillRect/>
          </a:stretch>
        </p:blipFill>
        <p:spPr>
          <a:xfrm>
            <a:off x="3653637" y="2034263"/>
            <a:ext cx="1836724" cy="1074976"/>
          </a:xfrm>
          <a:prstGeom prst="rect">
            <a:avLst/>
          </a:prstGeom>
          <a:noFill/>
          <a:ln>
            <a:noFill/>
          </a:ln>
        </p:spPr>
      </p:pic>
      <p:sp>
        <p:nvSpPr>
          <p:cNvPr id="591" name="Google Shape;591;p43"/>
          <p:cNvSpPr txBox="1"/>
          <p:nvPr/>
        </p:nvSpPr>
        <p:spPr>
          <a:xfrm>
            <a:off x="6034725" y="96617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592" name="Google Shape;592;p43"/>
          <p:cNvSpPr/>
          <p:nvPr/>
        </p:nvSpPr>
        <p:spPr>
          <a:xfrm>
            <a:off x="2499750" y="15739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EC2</a:t>
            </a:r>
            <a:endParaRPr b="1">
              <a:latin typeface="Lato"/>
              <a:ea typeface="Lato"/>
              <a:cs typeface="Lato"/>
              <a:sym typeface="Lato"/>
            </a:endParaRPr>
          </a:p>
        </p:txBody>
      </p:sp>
      <p:sp>
        <p:nvSpPr>
          <p:cNvPr id="593" name="Google Shape;593;p43"/>
          <p:cNvSpPr/>
          <p:nvPr/>
        </p:nvSpPr>
        <p:spPr>
          <a:xfrm>
            <a:off x="2386650" y="2942075"/>
            <a:ext cx="894900" cy="45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latin typeface="Lato"/>
                <a:ea typeface="Lato"/>
                <a:cs typeface="Lato"/>
                <a:sym typeface="Lato"/>
              </a:rPr>
              <a:t>EC2</a:t>
            </a:r>
            <a:endParaRPr b="1" sz="1000">
              <a:latin typeface="Lato"/>
              <a:ea typeface="Lato"/>
              <a:cs typeface="Lato"/>
              <a:sym typeface="Lato"/>
            </a:endParaRPr>
          </a:p>
          <a:p>
            <a:pPr indent="0" lvl="0" marL="0" rtl="0" algn="ctr">
              <a:spcBef>
                <a:spcPts val="0"/>
              </a:spcBef>
              <a:spcAft>
                <a:spcPts val="0"/>
              </a:spcAft>
              <a:buNone/>
            </a:pPr>
            <a:r>
              <a:rPr b="1" lang="fr" sz="1000">
                <a:latin typeface="Lato"/>
                <a:ea typeface="Lato"/>
                <a:cs typeface="Lato"/>
                <a:sym typeface="Lato"/>
              </a:rPr>
              <a:t>Autoscaling</a:t>
            </a:r>
            <a:endParaRPr b="1" sz="1000">
              <a:latin typeface="Lato"/>
              <a:ea typeface="Lato"/>
              <a:cs typeface="Lato"/>
              <a:sym typeface="Lato"/>
            </a:endParaRPr>
          </a:p>
        </p:txBody>
      </p:sp>
      <p:sp>
        <p:nvSpPr>
          <p:cNvPr id="594" name="Google Shape;594;p43"/>
          <p:cNvSpPr/>
          <p:nvPr/>
        </p:nvSpPr>
        <p:spPr>
          <a:xfrm>
            <a:off x="5820550" y="190305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S3</a:t>
            </a:r>
            <a:endParaRPr b="1">
              <a:latin typeface="Lato"/>
              <a:ea typeface="Lato"/>
              <a:cs typeface="Lato"/>
              <a:sym typeface="Lato"/>
            </a:endParaRPr>
          </a:p>
        </p:txBody>
      </p:sp>
      <p:sp>
        <p:nvSpPr>
          <p:cNvPr id="595" name="Google Shape;595;p43"/>
          <p:cNvSpPr/>
          <p:nvPr/>
        </p:nvSpPr>
        <p:spPr>
          <a:xfrm>
            <a:off x="6034725" y="28990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RDS</a:t>
            </a:r>
            <a:endParaRPr b="1">
              <a:latin typeface="Lato"/>
              <a:ea typeface="Lato"/>
              <a:cs typeface="Lato"/>
              <a:sym typeface="Lato"/>
            </a:endParaRPr>
          </a:p>
        </p:txBody>
      </p:sp>
      <p:sp>
        <p:nvSpPr>
          <p:cNvPr id="596" name="Google Shape;596;p43"/>
          <p:cNvSpPr/>
          <p:nvPr/>
        </p:nvSpPr>
        <p:spPr>
          <a:xfrm>
            <a:off x="288025" y="1777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97" name="Google Shape;597;p43"/>
          <p:cNvSpPr/>
          <p:nvPr/>
        </p:nvSpPr>
        <p:spPr>
          <a:xfrm>
            <a:off x="51242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98" name="Google Shape;598;p43"/>
          <p:cNvSpPr/>
          <p:nvPr/>
        </p:nvSpPr>
        <p:spPr>
          <a:xfrm>
            <a:off x="7577700" y="157390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599" name="Google Shape;599;p43"/>
          <p:cNvSpPr/>
          <p:nvPr/>
        </p:nvSpPr>
        <p:spPr>
          <a:xfrm>
            <a:off x="755127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cxnSp>
        <p:nvCxnSpPr>
          <p:cNvPr id="600" name="Google Shape;600;p43"/>
          <p:cNvCxnSpPr>
            <a:stCxn id="596" idx="3"/>
            <a:endCxn id="590" idx="1"/>
          </p:cNvCxnSpPr>
          <p:nvPr/>
        </p:nvCxnSpPr>
        <p:spPr>
          <a:xfrm>
            <a:off x="1368325" y="2112100"/>
            <a:ext cx="2285400" cy="459600"/>
          </a:xfrm>
          <a:prstGeom prst="bentConnector3">
            <a:avLst>
              <a:gd fmla="val 40955" name="adj1"/>
            </a:avLst>
          </a:prstGeom>
          <a:noFill/>
          <a:ln cap="flat" cmpd="sng" w="9525">
            <a:solidFill>
              <a:schemeClr val="dk2"/>
            </a:solidFill>
            <a:prstDash val="solid"/>
            <a:round/>
            <a:headEnd len="med" w="med" type="none"/>
            <a:tailEnd len="med" w="med" type="none"/>
          </a:ln>
        </p:spPr>
      </p:cxnSp>
      <p:cxnSp>
        <p:nvCxnSpPr>
          <p:cNvPr id="601" name="Google Shape;601;p43"/>
          <p:cNvCxnSpPr>
            <a:stCxn id="597" idx="3"/>
            <a:endCxn id="590" idx="2"/>
          </p:cNvCxnSpPr>
          <p:nvPr/>
        </p:nvCxnSpPr>
        <p:spPr>
          <a:xfrm flipH="1" rot="10800000">
            <a:off x="1592725" y="3109300"/>
            <a:ext cx="2979300" cy="430800"/>
          </a:xfrm>
          <a:prstGeom prst="bentConnector2">
            <a:avLst/>
          </a:prstGeom>
          <a:noFill/>
          <a:ln cap="flat" cmpd="sng" w="9525">
            <a:solidFill>
              <a:schemeClr val="dk2"/>
            </a:solidFill>
            <a:prstDash val="solid"/>
            <a:round/>
            <a:headEnd len="med" w="med" type="none"/>
            <a:tailEnd len="med" w="med" type="none"/>
          </a:ln>
        </p:spPr>
      </p:cxnSp>
      <p:cxnSp>
        <p:nvCxnSpPr>
          <p:cNvPr id="602" name="Google Shape;602;p43"/>
          <p:cNvCxnSpPr>
            <a:stCxn id="593" idx="3"/>
            <a:endCxn id="590" idx="1"/>
          </p:cNvCxnSpPr>
          <p:nvPr/>
        </p:nvCxnSpPr>
        <p:spPr>
          <a:xfrm flipH="1" rot="10800000">
            <a:off x="3281550" y="2571875"/>
            <a:ext cx="372000" cy="595800"/>
          </a:xfrm>
          <a:prstGeom prst="bentConnector3">
            <a:avLst>
              <a:gd fmla="val 50012" name="adj1"/>
            </a:avLst>
          </a:prstGeom>
          <a:noFill/>
          <a:ln cap="flat" cmpd="sng" w="19050">
            <a:solidFill>
              <a:srgbClr val="FF0000"/>
            </a:solidFill>
            <a:prstDash val="dash"/>
            <a:round/>
            <a:headEnd len="med" w="med" type="stealth"/>
            <a:tailEnd len="med" w="med" type="none"/>
          </a:ln>
        </p:spPr>
      </p:cxnSp>
      <p:cxnSp>
        <p:nvCxnSpPr>
          <p:cNvPr id="603" name="Google Shape;603;p43"/>
          <p:cNvCxnSpPr>
            <a:stCxn id="590" idx="0"/>
            <a:endCxn id="592" idx="3"/>
          </p:cNvCxnSpPr>
          <p:nvPr/>
        </p:nvCxnSpPr>
        <p:spPr>
          <a:xfrm flipH="1" rot="5400000">
            <a:off x="3863849" y="1326113"/>
            <a:ext cx="126000" cy="1290300"/>
          </a:xfrm>
          <a:prstGeom prst="bentConnector2">
            <a:avLst/>
          </a:prstGeom>
          <a:noFill/>
          <a:ln cap="flat" cmpd="sng" w="19050">
            <a:solidFill>
              <a:srgbClr val="FF0000"/>
            </a:solidFill>
            <a:prstDash val="dash"/>
            <a:round/>
            <a:headEnd len="med" w="med" type="none"/>
            <a:tailEnd len="med" w="med" type="stealth"/>
          </a:ln>
        </p:spPr>
      </p:cxnSp>
      <p:cxnSp>
        <p:nvCxnSpPr>
          <p:cNvPr id="604" name="Google Shape;604;p43"/>
          <p:cNvCxnSpPr>
            <a:stCxn id="590" idx="3"/>
            <a:endCxn id="594" idx="1"/>
          </p:cNvCxnSpPr>
          <p:nvPr/>
        </p:nvCxnSpPr>
        <p:spPr>
          <a:xfrm flipH="1" rot="10800000">
            <a:off x="5490361" y="2237251"/>
            <a:ext cx="330300" cy="334500"/>
          </a:xfrm>
          <a:prstGeom prst="bentConnector3">
            <a:avLst>
              <a:gd fmla="val 49983" name="adj1"/>
            </a:avLst>
          </a:prstGeom>
          <a:noFill/>
          <a:ln cap="flat" cmpd="sng" w="19050">
            <a:solidFill>
              <a:srgbClr val="FF0000"/>
            </a:solidFill>
            <a:prstDash val="dash"/>
            <a:round/>
            <a:headEnd len="med" w="med" type="none"/>
            <a:tailEnd len="med" w="med" type="triangle"/>
          </a:ln>
        </p:spPr>
      </p:cxnSp>
      <p:cxnSp>
        <p:nvCxnSpPr>
          <p:cNvPr id="605" name="Google Shape;605;p43"/>
          <p:cNvCxnSpPr>
            <a:stCxn id="590" idx="3"/>
            <a:endCxn id="595" idx="1"/>
          </p:cNvCxnSpPr>
          <p:nvPr/>
        </p:nvCxnSpPr>
        <p:spPr>
          <a:xfrm>
            <a:off x="5490361" y="2571751"/>
            <a:ext cx="544500" cy="661500"/>
          </a:xfrm>
          <a:prstGeom prst="bentConnector3">
            <a:avLst>
              <a:gd fmla="val 49988" name="adj1"/>
            </a:avLst>
          </a:prstGeom>
          <a:noFill/>
          <a:ln cap="flat" cmpd="sng" w="19050">
            <a:solidFill>
              <a:srgbClr val="FF0000"/>
            </a:solidFill>
            <a:prstDash val="dash"/>
            <a:round/>
            <a:headEnd len="med" w="med" type="none"/>
            <a:tailEnd len="med" w="med" type="triangle"/>
          </a:ln>
        </p:spPr>
      </p:cxnSp>
      <p:cxnSp>
        <p:nvCxnSpPr>
          <p:cNvPr id="606" name="Google Shape;606;p43"/>
          <p:cNvCxnSpPr>
            <a:stCxn id="599" idx="2"/>
            <a:endCxn id="590" idx="2"/>
          </p:cNvCxnSpPr>
          <p:nvPr/>
        </p:nvCxnSpPr>
        <p:spPr>
          <a:xfrm flipH="1" rot="5400000">
            <a:off x="5949125" y="1732150"/>
            <a:ext cx="765300" cy="3519300"/>
          </a:xfrm>
          <a:prstGeom prst="bentConnector3">
            <a:avLst>
              <a:gd fmla="val -31115" name="adj1"/>
            </a:avLst>
          </a:prstGeom>
          <a:noFill/>
          <a:ln cap="flat" cmpd="sng" w="9525">
            <a:solidFill>
              <a:schemeClr val="dk2"/>
            </a:solidFill>
            <a:prstDash val="solid"/>
            <a:round/>
            <a:headEnd len="med" w="med" type="none"/>
            <a:tailEnd len="med" w="med" type="none"/>
          </a:ln>
        </p:spPr>
      </p:cxnSp>
      <p:cxnSp>
        <p:nvCxnSpPr>
          <p:cNvPr id="607" name="Google Shape;607;p43"/>
          <p:cNvCxnSpPr>
            <a:stCxn id="598" idx="0"/>
            <a:endCxn id="590" idx="0"/>
          </p:cNvCxnSpPr>
          <p:nvPr/>
        </p:nvCxnSpPr>
        <p:spPr>
          <a:xfrm rot="5400000">
            <a:off x="6114600" y="31150"/>
            <a:ext cx="460500" cy="3546000"/>
          </a:xfrm>
          <a:prstGeom prst="bentConnector3">
            <a:avLst>
              <a:gd fmla="val -51710" name="adj1"/>
            </a:avLst>
          </a:prstGeom>
          <a:noFill/>
          <a:ln cap="flat" cmpd="sng" w="9525">
            <a:solidFill>
              <a:schemeClr val="dk2"/>
            </a:solidFill>
            <a:prstDash val="solid"/>
            <a:round/>
            <a:headEnd len="med" w="med" type="none"/>
            <a:tailEnd len="med" w="med" type="none"/>
          </a:ln>
        </p:spPr>
      </p:cxnSp>
      <p:sp>
        <p:nvSpPr>
          <p:cNvPr id="608" name="Google Shape;608;p43"/>
          <p:cNvSpPr txBox="1"/>
          <p:nvPr/>
        </p:nvSpPr>
        <p:spPr>
          <a:xfrm>
            <a:off x="3805950" y="3058450"/>
            <a:ext cx="1747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Pilotage automatisé</a:t>
            </a:r>
            <a:endParaRPr b="1" sz="1300">
              <a:solidFill>
                <a:srgbClr val="FF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p:nvPr/>
        </p:nvSpPr>
        <p:spPr>
          <a:xfrm>
            <a:off x="1387925" y="2020650"/>
            <a:ext cx="6756000" cy="10497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 Monitoring</a:t>
            </a:r>
            <a:endParaRPr/>
          </a:p>
        </p:txBody>
      </p:sp>
      <p:sp>
        <p:nvSpPr>
          <p:cNvPr id="159" name="Google Shape;159;p16"/>
          <p:cNvSpPr txBox="1"/>
          <p:nvPr>
            <p:ph idx="1" type="body"/>
          </p:nvPr>
        </p:nvSpPr>
        <p:spPr>
          <a:xfrm>
            <a:off x="1297500" y="1226200"/>
            <a:ext cx="70389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monitoring est la surveillance continue d’un système ou d’une application pour détecter les anomalies et les problèmes potentiels. </a:t>
            </a:r>
            <a:endParaRPr/>
          </a:p>
        </p:txBody>
      </p:sp>
      <p:sp>
        <p:nvSpPr>
          <p:cNvPr id="160" name="Google Shape;160;p16"/>
          <p:cNvSpPr/>
          <p:nvPr/>
        </p:nvSpPr>
        <p:spPr>
          <a:xfrm>
            <a:off x="164450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Charge de traitement</a:t>
            </a:r>
            <a:endParaRPr>
              <a:latin typeface="Lato"/>
              <a:ea typeface="Lato"/>
              <a:cs typeface="Lato"/>
              <a:sym typeface="Lato"/>
            </a:endParaRPr>
          </a:p>
        </p:txBody>
      </p:sp>
      <p:sp>
        <p:nvSpPr>
          <p:cNvPr id="161" name="Google Shape;161;p16"/>
          <p:cNvSpPr/>
          <p:nvPr/>
        </p:nvSpPr>
        <p:spPr>
          <a:xfrm>
            <a:off x="379635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Mémoire utilisée</a:t>
            </a:r>
            <a:endParaRPr>
              <a:latin typeface="Lato"/>
              <a:ea typeface="Lato"/>
              <a:cs typeface="Lato"/>
              <a:sym typeface="Lato"/>
            </a:endParaRPr>
          </a:p>
        </p:txBody>
      </p:sp>
      <p:sp>
        <p:nvSpPr>
          <p:cNvPr id="162" name="Google Shape;162;p16"/>
          <p:cNvSpPr/>
          <p:nvPr/>
        </p:nvSpPr>
        <p:spPr>
          <a:xfrm>
            <a:off x="594820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I/O disque</a:t>
            </a:r>
            <a:endParaRPr>
              <a:latin typeface="Lato"/>
              <a:ea typeface="Lato"/>
              <a:cs typeface="Lato"/>
              <a:sym typeface="Lato"/>
            </a:endParaRPr>
          </a:p>
        </p:txBody>
      </p:sp>
      <p:sp>
        <p:nvSpPr>
          <p:cNvPr id="163" name="Google Shape;163;p16"/>
          <p:cNvSpPr/>
          <p:nvPr/>
        </p:nvSpPr>
        <p:spPr>
          <a:xfrm>
            <a:off x="1593425" y="3653550"/>
            <a:ext cx="6345000" cy="1049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Problèmes</a:t>
            </a:r>
            <a:endParaRPr>
              <a:latin typeface="Lato"/>
              <a:ea typeface="Lato"/>
              <a:cs typeface="Lato"/>
              <a:sym typeface="Lato"/>
            </a:endParaRPr>
          </a:p>
        </p:txBody>
      </p:sp>
      <p:sp>
        <p:nvSpPr>
          <p:cNvPr id="164" name="Google Shape;164;p16"/>
          <p:cNvSpPr/>
          <p:nvPr/>
        </p:nvSpPr>
        <p:spPr>
          <a:xfrm>
            <a:off x="1785675" y="4040650"/>
            <a:ext cx="19596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Ralentissements</a:t>
            </a:r>
            <a:endParaRPr>
              <a:solidFill>
                <a:schemeClr val="lt1"/>
              </a:solidFill>
              <a:latin typeface="Lato"/>
              <a:ea typeface="Lato"/>
              <a:cs typeface="Lato"/>
              <a:sym typeface="Lato"/>
            </a:endParaRPr>
          </a:p>
        </p:txBody>
      </p:sp>
      <p:sp>
        <p:nvSpPr>
          <p:cNvPr id="165" name="Google Shape;165;p16"/>
          <p:cNvSpPr/>
          <p:nvPr/>
        </p:nvSpPr>
        <p:spPr>
          <a:xfrm>
            <a:off x="5937925" y="4040650"/>
            <a:ext cx="19596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Erreurs</a:t>
            </a:r>
            <a:endParaRPr>
              <a:solidFill>
                <a:schemeClr val="lt1"/>
              </a:solidFill>
              <a:latin typeface="Lato"/>
              <a:ea typeface="Lato"/>
              <a:cs typeface="Lato"/>
              <a:sym typeface="Lato"/>
            </a:endParaRPr>
          </a:p>
        </p:txBody>
      </p:sp>
      <p:sp>
        <p:nvSpPr>
          <p:cNvPr id="166" name="Google Shape;166;p16"/>
          <p:cNvSpPr/>
          <p:nvPr/>
        </p:nvSpPr>
        <p:spPr>
          <a:xfrm>
            <a:off x="3984350" y="4040650"/>
            <a:ext cx="17145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Epuisement de ressource</a:t>
            </a:r>
            <a:endParaRPr>
              <a:solidFill>
                <a:schemeClr val="lt1"/>
              </a:solidFill>
              <a:latin typeface="Lato"/>
              <a:ea typeface="Lato"/>
              <a:cs typeface="Lato"/>
              <a:sym typeface="Lato"/>
            </a:endParaRPr>
          </a:p>
        </p:txBody>
      </p:sp>
      <p:sp>
        <p:nvSpPr>
          <p:cNvPr id="167" name="Google Shape;167;p16"/>
          <p:cNvSpPr txBox="1"/>
          <p:nvPr/>
        </p:nvSpPr>
        <p:spPr>
          <a:xfrm>
            <a:off x="4367912" y="1933973"/>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cxnSp>
        <p:nvCxnSpPr>
          <p:cNvPr id="168" name="Google Shape;168;p16"/>
          <p:cNvCxnSpPr>
            <a:stCxn id="157" idx="2"/>
            <a:endCxn id="163" idx="0"/>
          </p:cNvCxnSpPr>
          <p:nvPr/>
        </p:nvCxnSpPr>
        <p:spPr>
          <a:xfrm>
            <a:off x="4765925" y="3070350"/>
            <a:ext cx="0" cy="583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 Logging</a:t>
            </a:r>
            <a:endParaRPr/>
          </a:p>
        </p:txBody>
      </p:sp>
      <p:sp>
        <p:nvSpPr>
          <p:cNvPr id="174" name="Google Shape;174;p17"/>
          <p:cNvSpPr txBox="1"/>
          <p:nvPr>
            <p:ph idx="1" type="body"/>
          </p:nvPr>
        </p:nvSpPr>
        <p:spPr>
          <a:xfrm>
            <a:off x="469575" y="1496125"/>
            <a:ext cx="4572000" cy="299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logging est l’enregistrement de données sur l’état et les activités d’un système. </a:t>
            </a:r>
            <a:endParaRPr/>
          </a:p>
          <a:p>
            <a:pPr indent="0" lvl="0" marL="0" rtl="0" algn="just">
              <a:spcBef>
                <a:spcPts val="1200"/>
              </a:spcBef>
              <a:spcAft>
                <a:spcPts val="0"/>
              </a:spcAft>
              <a:buNone/>
            </a:pPr>
            <a:r>
              <a:rPr lang="fr"/>
              <a:t>Il permet de récupérer des informations sur les erreurs et les anomalies qui se produisent, et de les utiliser pour résoudre les problèmes, comprendre les tendances et identifier les tendances à venir. </a:t>
            </a:r>
            <a:endParaRPr/>
          </a:p>
          <a:p>
            <a:pPr indent="0" lvl="0" marL="0" rtl="0" algn="just">
              <a:spcBef>
                <a:spcPts val="1200"/>
              </a:spcBef>
              <a:spcAft>
                <a:spcPts val="1200"/>
              </a:spcAft>
              <a:buNone/>
            </a:pPr>
            <a:r>
              <a:rPr lang="fr"/>
              <a:t>Les données de journalisation peuvent également être utilisées pour répondre aux exigences réglementaires ou pour la conformité.</a:t>
            </a:r>
            <a:endParaRPr/>
          </a:p>
        </p:txBody>
      </p:sp>
      <p:pic>
        <p:nvPicPr>
          <p:cNvPr id="175" name="Google Shape;175;p17"/>
          <p:cNvPicPr preferRelativeResize="0"/>
          <p:nvPr/>
        </p:nvPicPr>
        <p:blipFill>
          <a:blip r:embed="rId3">
            <a:alphaModFix/>
          </a:blip>
          <a:stretch>
            <a:fillRect/>
          </a:stretch>
        </p:blipFill>
        <p:spPr>
          <a:xfrm>
            <a:off x="5137125" y="1496125"/>
            <a:ext cx="3742098" cy="2466500"/>
          </a:xfrm>
          <a:prstGeom prst="rect">
            <a:avLst/>
          </a:prstGeom>
          <a:noFill/>
          <a:ln>
            <a:noFill/>
          </a:ln>
        </p:spPr>
      </p:pic>
      <p:sp>
        <p:nvSpPr>
          <p:cNvPr id="176" name="Google Shape;176;p17"/>
          <p:cNvSpPr txBox="1"/>
          <p:nvPr/>
        </p:nvSpPr>
        <p:spPr>
          <a:xfrm>
            <a:off x="6477463" y="4010675"/>
            <a:ext cx="10614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Logging</a:t>
            </a:r>
            <a:endParaRPr i="1"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monitoring</a:t>
            </a:r>
            <a:endParaRPr/>
          </a:p>
        </p:txBody>
      </p:sp>
      <p:sp>
        <p:nvSpPr>
          <p:cNvPr id="182" name="Google Shape;182;p18"/>
          <p:cNvSpPr txBox="1"/>
          <p:nvPr>
            <p:ph idx="1" type="body"/>
          </p:nvPr>
        </p:nvSpPr>
        <p:spPr>
          <a:xfrm>
            <a:off x="1297500" y="1353225"/>
            <a:ext cx="7038900" cy="115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technologies de monitoring comme Datadog permettent aux administrateurs de systèmes de surveiller les performances de leurs services web en temps réel, collecter des métriques et des données de journalisation de leurs applications, et utiliser des alertes et des rapports pour identifier les problèmes potentiels avant qu’ils ne causent des perturbations de service.</a:t>
            </a:r>
            <a:endParaRPr/>
          </a:p>
        </p:txBody>
      </p:sp>
      <p:sp>
        <p:nvSpPr>
          <p:cNvPr id="183" name="Google Shape;183;p18"/>
          <p:cNvSpPr/>
          <p:nvPr/>
        </p:nvSpPr>
        <p:spPr>
          <a:xfrm>
            <a:off x="1438950" y="2724800"/>
            <a:ext cx="6756000" cy="10497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4" name="Google Shape;184;p18"/>
          <p:cNvSpPr txBox="1"/>
          <p:nvPr/>
        </p:nvSpPr>
        <p:spPr>
          <a:xfrm>
            <a:off x="4418937" y="2638123"/>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sp>
        <p:nvSpPr>
          <p:cNvPr id="185" name="Google Shape;185;p18"/>
          <p:cNvSpPr/>
          <p:nvPr/>
        </p:nvSpPr>
        <p:spPr>
          <a:xfrm>
            <a:off x="1541000" y="2792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186" name="Google Shape;186;p18"/>
          <p:cNvSpPr/>
          <p:nvPr/>
        </p:nvSpPr>
        <p:spPr>
          <a:xfrm>
            <a:off x="3254825" y="3204475"/>
            <a:ext cx="1622700" cy="4608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187" name="Google Shape;187;p18"/>
          <p:cNvSpPr/>
          <p:nvPr/>
        </p:nvSpPr>
        <p:spPr>
          <a:xfrm>
            <a:off x="5509525" y="2792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188" name="Google Shape;188;p18"/>
          <p:cNvSpPr/>
          <p:nvPr/>
        </p:nvSpPr>
        <p:spPr>
          <a:xfrm>
            <a:off x="7256025" y="2792600"/>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d’outil de Monitoring</a:t>
            </a:r>
            <a:endParaRPr/>
          </a:p>
        </p:txBody>
      </p:sp>
      <p:pic>
        <p:nvPicPr>
          <p:cNvPr id="194" name="Google Shape;194;p19"/>
          <p:cNvPicPr preferRelativeResize="0"/>
          <p:nvPr/>
        </p:nvPicPr>
        <p:blipFill>
          <a:blip r:embed="rId3">
            <a:alphaModFix/>
          </a:blip>
          <a:stretch>
            <a:fillRect/>
          </a:stretch>
        </p:blipFill>
        <p:spPr>
          <a:xfrm>
            <a:off x="1380275" y="1062225"/>
            <a:ext cx="6383458" cy="3530850"/>
          </a:xfrm>
          <a:prstGeom prst="rect">
            <a:avLst/>
          </a:prstGeom>
          <a:noFill/>
          <a:ln>
            <a:noFill/>
          </a:ln>
        </p:spPr>
      </p:pic>
      <p:sp>
        <p:nvSpPr>
          <p:cNvPr id="195" name="Google Shape;195;p19"/>
          <p:cNvSpPr txBox="1"/>
          <p:nvPr/>
        </p:nvSpPr>
        <p:spPr>
          <a:xfrm>
            <a:off x="4163850" y="4674050"/>
            <a:ext cx="8163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300">
                <a:solidFill>
                  <a:schemeClr val="lt1"/>
                </a:solidFill>
                <a:latin typeface="Lato"/>
                <a:ea typeface="Lato"/>
                <a:cs typeface="Lato"/>
                <a:sym typeface="Lato"/>
              </a:rPr>
              <a:t>Datadog</a:t>
            </a:r>
            <a:endParaRPr i="1"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objets à monitorer</a:t>
            </a:r>
            <a:endParaRPr/>
          </a:p>
        </p:txBody>
      </p:sp>
      <p:sp>
        <p:nvSpPr>
          <p:cNvPr id="201" name="Google Shape;201;p20"/>
          <p:cNvSpPr/>
          <p:nvPr/>
        </p:nvSpPr>
        <p:spPr>
          <a:xfrm>
            <a:off x="14655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Serveurs Web</a:t>
            </a:r>
            <a:endParaRPr b="1">
              <a:latin typeface="Lato"/>
              <a:ea typeface="Lato"/>
              <a:cs typeface="Lato"/>
              <a:sym typeface="Lato"/>
            </a:endParaRPr>
          </a:p>
        </p:txBody>
      </p:sp>
      <p:sp>
        <p:nvSpPr>
          <p:cNvPr id="202" name="Google Shape;202;p20"/>
          <p:cNvSpPr/>
          <p:nvPr/>
        </p:nvSpPr>
        <p:spPr>
          <a:xfrm>
            <a:off x="31691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Bases de données</a:t>
            </a:r>
            <a:endParaRPr b="1">
              <a:latin typeface="Lato"/>
              <a:ea typeface="Lato"/>
              <a:cs typeface="Lato"/>
              <a:sym typeface="Lato"/>
            </a:endParaRPr>
          </a:p>
        </p:txBody>
      </p:sp>
      <p:sp>
        <p:nvSpPr>
          <p:cNvPr id="203" name="Google Shape;203;p20"/>
          <p:cNvSpPr/>
          <p:nvPr/>
        </p:nvSpPr>
        <p:spPr>
          <a:xfrm>
            <a:off x="48727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Services d’authentification</a:t>
            </a:r>
            <a:endParaRPr b="1" sz="1300">
              <a:latin typeface="Lato"/>
              <a:ea typeface="Lato"/>
              <a:cs typeface="Lato"/>
              <a:sym typeface="Lato"/>
            </a:endParaRPr>
          </a:p>
        </p:txBody>
      </p:sp>
      <p:sp>
        <p:nvSpPr>
          <p:cNvPr id="204" name="Google Shape;204;p20"/>
          <p:cNvSpPr/>
          <p:nvPr/>
        </p:nvSpPr>
        <p:spPr>
          <a:xfrm>
            <a:off x="65763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Charge réseau</a:t>
            </a:r>
            <a:endParaRPr b="1">
              <a:latin typeface="Lato"/>
              <a:ea typeface="Lato"/>
              <a:cs typeface="Lato"/>
              <a:sym typeface="Lato"/>
            </a:endParaRPr>
          </a:p>
        </p:txBody>
      </p:sp>
      <p:sp>
        <p:nvSpPr>
          <p:cNvPr id="205" name="Google Shape;205;p20"/>
          <p:cNvSpPr/>
          <p:nvPr/>
        </p:nvSpPr>
        <p:spPr>
          <a:xfrm>
            <a:off x="6932025" y="2075350"/>
            <a:ext cx="19752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Nombre de connexions temps réel</a:t>
            </a:r>
            <a:endParaRPr sz="1200">
              <a:latin typeface="Lato"/>
              <a:ea typeface="Lato"/>
              <a:cs typeface="Lato"/>
              <a:sym typeface="Lato"/>
            </a:endParaRPr>
          </a:p>
        </p:txBody>
      </p:sp>
      <p:cxnSp>
        <p:nvCxnSpPr>
          <p:cNvPr id="206" name="Google Shape;206;p20"/>
          <p:cNvCxnSpPr>
            <a:stCxn id="205" idx="0"/>
            <a:endCxn id="204" idx="2"/>
          </p:cNvCxnSpPr>
          <p:nvPr/>
        </p:nvCxnSpPr>
        <p:spPr>
          <a:xfrm rot="10800000">
            <a:off x="7372425" y="1795750"/>
            <a:ext cx="547200" cy="279600"/>
          </a:xfrm>
          <a:prstGeom prst="straightConnector1">
            <a:avLst/>
          </a:prstGeom>
          <a:noFill/>
          <a:ln cap="flat" cmpd="sng" w="9525">
            <a:solidFill>
              <a:schemeClr val="dk2"/>
            </a:solidFill>
            <a:prstDash val="solid"/>
            <a:round/>
            <a:headEnd len="med" w="med" type="none"/>
            <a:tailEnd len="med" w="med" type="none"/>
          </a:ln>
        </p:spPr>
      </p:cxnSp>
      <p:sp>
        <p:nvSpPr>
          <p:cNvPr id="207" name="Google Shape;207;p20"/>
          <p:cNvSpPr/>
          <p:nvPr/>
        </p:nvSpPr>
        <p:spPr>
          <a:xfrm>
            <a:off x="3222638" y="2075300"/>
            <a:ext cx="7425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IOPS</a:t>
            </a:r>
            <a:endParaRPr sz="1200">
              <a:latin typeface="Lato"/>
              <a:ea typeface="Lato"/>
              <a:cs typeface="Lato"/>
              <a:sym typeface="Lato"/>
            </a:endParaRPr>
          </a:p>
        </p:txBody>
      </p:sp>
      <p:cxnSp>
        <p:nvCxnSpPr>
          <p:cNvPr id="208" name="Google Shape;208;p20"/>
          <p:cNvCxnSpPr>
            <a:stCxn id="207" idx="0"/>
            <a:endCxn id="202" idx="2"/>
          </p:cNvCxnSpPr>
          <p:nvPr/>
        </p:nvCxnSpPr>
        <p:spPr>
          <a:xfrm flipH="1" rot="10800000">
            <a:off x="3593888" y="1795700"/>
            <a:ext cx="371400" cy="2796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20"/>
          <p:cNvSpPr/>
          <p:nvPr/>
        </p:nvSpPr>
        <p:spPr>
          <a:xfrm>
            <a:off x="5842588" y="2075350"/>
            <a:ext cx="7425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Tokens</a:t>
            </a:r>
            <a:endParaRPr sz="1200">
              <a:latin typeface="Lato"/>
              <a:ea typeface="Lato"/>
              <a:cs typeface="Lato"/>
              <a:sym typeface="Lato"/>
            </a:endParaRPr>
          </a:p>
        </p:txBody>
      </p:sp>
      <p:sp>
        <p:nvSpPr>
          <p:cNvPr id="210" name="Google Shape;210;p20"/>
          <p:cNvSpPr/>
          <p:nvPr/>
        </p:nvSpPr>
        <p:spPr>
          <a:xfrm>
            <a:off x="86875" y="1941625"/>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Disponibilité des applications</a:t>
            </a:r>
            <a:endParaRPr sz="1200">
              <a:latin typeface="Lato"/>
              <a:ea typeface="Lato"/>
              <a:cs typeface="Lato"/>
              <a:sym typeface="Lato"/>
            </a:endParaRPr>
          </a:p>
        </p:txBody>
      </p:sp>
      <p:cxnSp>
        <p:nvCxnSpPr>
          <p:cNvPr id="211" name="Google Shape;211;p20"/>
          <p:cNvCxnSpPr>
            <a:stCxn id="209" idx="0"/>
            <a:endCxn id="203" idx="2"/>
          </p:cNvCxnSpPr>
          <p:nvPr/>
        </p:nvCxnSpPr>
        <p:spPr>
          <a:xfrm rot="10800000">
            <a:off x="5668738" y="1795750"/>
            <a:ext cx="545100" cy="2796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0"/>
          <p:cNvCxnSpPr>
            <a:stCxn id="210" idx="0"/>
            <a:endCxn id="201" idx="2"/>
          </p:cNvCxnSpPr>
          <p:nvPr/>
        </p:nvCxnSpPr>
        <p:spPr>
          <a:xfrm flipH="1" rot="10800000">
            <a:off x="960325" y="1795825"/>
            <a:ext cx="1301100" cy="1458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20"/>
          <p:cNvSpPr/>
          <p:nvPr/>
        </p:nvSpPr>
        <p:spPr>
          <a:xfrm>
            <a:off x="209600" y="2871775"/>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 des ressources</a:t>
            </a:r>
            <a:endParaRPr sz="1200">
              <a:latin typeface="Lato"/>
              <a:ea typeface="Lato"/>
              <a:cs typeface="Lato"/>
              <a:sym typeface="Lato"/>
            </a:endParaRPr>
          </a:p>
        </p:txBody>
      </p:sp>
      <p:cxnSp>
        <p:nvCxnSpPr>
          <p:cNvPr id="214" name="Google Shape;214;p20"/>
          <p:cNvCxnSpPr>
            <a:stCxn id="213" idx="0"/>
            <a:endCxn id="201" idx="2"/>
          </p:cNvCxnSpPr>
          <p:nvPr/>
        </p:nvCxnSpPr>
        <p:spPr>
          <a:xfrm flipH="1" rot="10800000">
            <a:off x="1083050" y="1795975"/>
            <a:ext cx="1178400" cy="10758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0"/>
          <p:cNvSpPr/>
          <p:nvPr/>
        </p:nvSpPr>
        <p:spPr>
          <a:xfrm>
            <a:off x="6747950" y="2659800"/>
            <a:ext cx="17469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Bande passante utilisée</a:t>
            </a:r>
            <a:endParaRPr sz="1200">
              <a:latin typeface="Lato"/>
              <a:ea typeface="Lato"/>
              <a:cs typeface="Lato"/>
              <a:sym typeface="Lato"/>
            </a:endParaRPr>
          </a:p>
        </p:txBody>
      </p:sp>
      <p:cxnSp>
        <p:nvCxnSpPr>
          <p:cNvPr id="216" name="Google Shape;216;p20"/>
          <p:cNvCxnSpPr>
            <a:stCxn id="215" idx="0"/>
            <a:endCxn id="204" idx="2"/>
          </p:cNvCxnSpPr>
          <p:nvPr/>
        </p:nvCxnSpPr>
        <p:spPr>
          <a:xfrm rot="10800000">
            <a:off x="7372400" y="1795800"/>
            <a:ext cx="249000" cy="8640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p:nvPr/>
        </p:nvSpPr>
        <p:spPr>
          <a:xfrm>
            <a:off x="209600" y="3462450"/>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Consommation de CPU</a:t>
            </a:r>
            <a:endParaRPr sz="1100">
              <a:latin typeface="Lato"/>
              <a:ea typeface="Lato"/>
              <a:cs typeface="Lato"/>
              <a:sym typeface="Lato"/>
            </a:endParaRPr>
          </a:p>
        </p:txBody>
      </p:sp>
      <p:sp>
        <p:nvSpPr>
          <p:cNvPr id="218" name="Google Shape;218;p20"/>
          <p:cNvSpPr/>
          <p:nvPr/>
        </p:nvSpPr>
        <p:spPr>
          <a:xfrm>
            <a:off x="209600" y="3748575"/>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Consommation de RAM</a:t>
            </a:r>
            <a:endParaRPr sz="1100">
              <a:latin typeface="Lato"/>
              <a:ea typeface="Lato"/>
              <a:cs typeface="Lato"/>
              <a:sym typeface="Lato"/>
            </a:endParaRPr>
          </a:p>
        </p:txBody>
      </p:sp>
      <p:sp>
        <p:nvSpPr>
          <p:cNvPr id="219" name="Google Shape;219;p20"/>
          <p:cNvSpPr/>
          <p:nvPr/>
        </p:nvSpPr>
        <p:spPr>
          <a:xfrm>
            <a:off x="209600" y="4034700"/>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Utilisation du DD</a:t>
            </a:r>
            <a:endParaRPr sz="1100">
              <a:latin typeface="Lato"/>
              <a:ea typeface="Lato"/>
              <a:cs typeface="Lato"/>
              <a:sym typeface="Lato"/>
            </a:endParaRPr>
          </a:p>
        </p:txBody>
      </p:sp>
      <p:sp>
        <p:nvSpPr>
          <p:cNvPr id="220" name="Google Shape;220;p20"/>
          <p:cNvSpPr/>
          <p:nvPr/>
        </p:nvSpPr>
        <p:spPr>
          <a:xfrm>
            <a:off x="2152650" y="2823100"/>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a:t>
            </a:r>
            <a:endParaRPr sz="1200">
              <a:latin typeface="Lato"/>
              <a:ea typeface="Lato"/>
              <a:cs typeface="Lato"/>
              <a:sym typeface="Lato"/>
            </a:endParaRPr>
          </a:p>
        </p:txBody>
      </p:sp>
      <p:sp>
        <p:nvSpPr>
          <p:cNvPr id="221" name="Google Shape;221;p20"/>
          <p:cNvSpPr/>
          <p:nvPr/>
        </p:nvSpPr>
        <p:spPr>
          <a:xfrm>
            <a:off x="2152650" y="3328725"/>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Tentatives d’accès non autorisées</a:t>
            </a:r>
            <a:endParaRPr sz="1100">
              <a:latin typeface="Lato"/>
              <a:ea typeface="Lato"/>
              <a:cs typeface="Lato"/>
              <a:sym typeface="Lato"/>
            </a:endParaRPr>
          </a:p>
        </p:txBody>
      </p:sp>
      <p:sp>
        <p:nvSpPr>
          <p:cNvPr id="222" name="Google Shape;222;p20"/>
          <p:cNvSpPr/>
          <p:nvPr/>
        </p:nvSpPr>
        <p:spPr>
          <a:xfrm>
            <a:off x="2152650" y="3749450"/>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Erreurs de sécurité connues</a:t>
            </a:r>
            <a:endParaRPr sz="1100">
              <a:latin typeface="Lato"/>
              <a:ea typeface="Lato"/>
              <a:cs typeface="Lato"/>
              <a:sym typeface="Lato"/>
            </a:endParaRPr>
          </a:p>
        </p:txBody>
      </p:sp>
      <p:sp>
        <p:nvSpPr>
          <p:cNvPr id="223" name="Google Shape;223;p20"/>
          <p:cNvSpPr/>
          <p:nvPr/>
        </p:nvSpPr>
        <p:spPr>
          <a:xfrm>
            <a:off x="2152650" y="4170175"/>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Analyse des journaux d’accès</a:t>
            </a:r>
            <a:endParaRPr sz="1100">
              <a:latin typeface="Lato"/>
              <a:ea typeface="Lato"/>
              <a:cs typeface="Lato"/>
              <a:sym typeface="Lato"/>
            </a:endParaRPr>
          </a:p>
        </p:txBody>
      </p:sp>
      <p:cxnSp>
        <p:nvCxnSpPr>
          <p:cNvPr id="224" name="Google Shape;224;p20"/>
          <p:cNvCxnSpPr>
            <a:stCxn id="201" idx="2"/>
            <a:endCxn id="220" idx="0"/>
          </p:cNvCxnSpPr>
          <p:nvPr/>
        </p:nvCxnSpPr>
        <p:spPr>
          <a:xfrm>
            <a:off x="2261550" y="1795850"/>
            <a:ext cx="764700" cy="1027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0"/>
          <p:cNvSpPr/>
          <p:nvPr/>
        </p:nvSpPr>
        <p:spPr>
          <a:xfrm>
            <a:off x="4095700" y="2617350"/>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Intégrité des données</a:t>
            </a:r>
            <a:endParaRPr sz="1200">
              <a:latin typeface="Lato"/>
              <a:ea typeface="Lato"/>
              <a:cs typeface="Lato"/>
              <a:sym typeface="Lato"/>
            </a:endParaRPr>
          </a:p>
        </p:txBody>
      </p:sp>
      <p:cxnSp>
        <p:nvCxnSpPr>
          <p:cNvPr id="226" name="Google Shape;226;p20"/>
          <p:cNvCxnSpPr>
            <a:stCxn id="202" idx="2"/>
            <a:endCxn id="225" idx="0"/>
          </p:cNvCxnSpPr>
          <p:nvPr/>
        </p:nvCxnSpPr>
        <p:spPr>
          <a:xfrm>
            <a:off x="3965150" y="1795850"/>
            <a:ext cx="1004100" cy="82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1297500" y="393750"/>
            <a:ext cx="7038900" cy="70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Objectif du logging</a:t>
            </a:r>
            <a:endParaRPr/>
          </a:p>
        </p:txBody>
      </p:sp>
      <p:sp>
        <p:nvSpPr>
          <p:cNvPr id="232" name="Google Shape;232;p21"/>
          <p:cNvSpPr/>
          <p:nvPr/>
        </p:nvSpPr>
        <p:spPr>
          <a:xfrm>
            <a:off x="265329" y="1647975"/>
            <a:ext cx="877500" cy="111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Service Internet</a:t>
            </a:r>
            <a:endParaRPr sz="1300">
              <a:latin typeface="Lato"/>
              <a:ea typeface="Lato"/>
              <a:cs typeface="Lato"/>
              <a:sym typeface="Lato"/>
            </a:endParaRPr>
          </a:p>
        </p:txBody>
      </p:sp>
      <p:sp>
        <p:nvSpPr>
          <p:cNvPr id="233" name="Google Shape;233;p21"/>
          <p:cNvSpPr/>
          <p:nvPr/>
        </p:nvSpPr>
        <p:spPr>
          <a:xfrm>
            <a:off x="2786050" y="15818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234" name="Google Shape;234;p21"/>
          <p:cNvSpPr/>
          <p:nvPr/>
        </p:nvSpPr>
        <p:spPr>
          <a:xfrm>
            <a:off x="2786050" y="19383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235" name="Google Shape;235;p21"/>
          <p:cNvSpPr/>
          <p:nvPr/>
        </p:nvSpPr>
        <p:spPr>
          <a:xfrm>
            <a:off x="2786050" y="22948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236" name="Google Shape;236;p21"/>
          <p:cNvSpPr/>
          <p:nvPr/>
        </p:nvSpPr>
        <p:spPr>
          <a:xfrm>
            <a:off x="2786050" y="26513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237" name="Google Shape;237;p21"/>
          <p:cNvSpPr/>
          <p:nvPr/>
        </p:nvSpPr>
        <p:spPr>
          <a:xfrm>
            <a:off x="2581950" y="1454750"/>
            <a:ext cx="5174100" cy="14946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8" name="Google Shape;238;p21"/>
          <p:cNvSpPr txBox="1"/>
          <p:nvPr/>
        </p:nvSpPr>
        <p:spPr>
          <a:xfrm>
            <a:off x="4429125" y="1091975"/>
            <a:ext cx="14697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accent2"/>
                </a:solidFill>
                <a:latin typeface="Lato"/>
                <a:ea typeface="Lato"/>
                <a:cs typeface="Lato"/>
                <a:sym typeface="Lato"/>
              </a:rPr>
              <a:t>Journalisation</a:t>
            </a:r>
            <a:endParaRPr b="1" sz="1300">
              <a:solidFill>
                <a:schemeClr val="accent2"/>
              </a:solidFill>
              <a:latin typeface="Lato"/>
              <a:ea typeface="Lato"/>
              <a:cs typeface="Lato"/>
              <a:sym typeface="Lato"/>
            </a:endParaRPr>
          </a:p>
        </p:txBody>
      </p:sp>
      <p:cxnSp>
        <p:nvCxnSpPr>
          <p:cNvPr id="239" name="Google Shape;239;p21"/>
          <p:cNvCxnSpPr/>
          <p:nvPr/>
        </p:nvCxnSpPr>
        <p:spPr>
          <a:xfrm>
            <a:off x="4811850" y="3302050"/>
            <a:ext cx="10200" cy="1592100"/>
          </a:xfrm>
          <a:prstGeom prst="straightConnector1">
            <a:avLst/>
          </a:prstGeom>
          <a:noFill/>
          <a:ln cap="flat" cmpd="sng" w="38100">
            <a:solidFill>
              <a:schemeClr val="dk2"/>
            </a:solidFill>
            <a:prstDash val="solid"/>
            <a:round/>
            <a:headEnd len="med" w="med" type="none"/>
            <a:tailEnd len="med" w="med" type="none"/>
          </a:ln>
        </p:spPr>
      </p:cxnSp>
      <p:sp>
        <p:nvSpPr>
          <p:cNvPr id="240" name="Google Shape;240;p21"/>
          <p:cNvSpPr/>
          <p:nvPr/>
        </p:nvSpPr>
        <p:spPr>
          <a:xfrm>
            <a:off x="806225" y="3367775"/>
            <a:ext cx="3582000" cy="1418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Analyse Préventive</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Détecter un comportement inhabituel sur un SI et remonter le comportement pour voir si c’est un faux positif ou un évènement de cybersécurité</a:t>
            </a:r>
            <a:endParaRPr>
              <a:latin typeface="Lato"/>
              <a:ea typeface="Lato"/>
              <a:cs typeface="Lato"/>
              <a:sym typeface="Lato"/>
            </a:endParaRPr>
          </a:p>
        </p:txBody>
      </p:sp>
      <p:cxnSp>
        <p:nvCxnSpPr>
          <p:cNvPr id="241" name="Google Shape;241;p21"/>
          <p:cNvCxnSpPr>
            <a:stCxn id="232" idx="3"/>
            <a:endCxn id="237" idx="1"/>
          </p:cNvCxnSpPr>
          <p:nvPr/>
        </p:nvCxnSpPr>
        <p:spPr>
          <a:xfrm flipH="1" rot="10800000">
            <a:off x="1142829" y="2202075"/>
            <a:ext cx="1439100" cy="2100"/>
          </a:xfrm>
          <a:prstGeom prst="straightConnector1">
            <a:avLst/>
          </a:prstGeom>
          <a:noFill/>
          <a:ln cap="flat" cmpd="sng" w="19050">
            <a:solidFill>
              <a:srgbClr val="FF0000"/>
            </a:solidFill>
            <a:prstDash val="dashDot"/>
            <a:round/>
            <a:headEnd len="med" w="med" type="none"/>
            <a:tailEnd len="med" w="med" type="triangle"/>
          </a:ln>
        </p:spPr>
      </p:cxnSp>
      <p:sp>
        <p:nvSpPr>
          <p:cNvPr id="242" name="Google Shape;242;p21"/>
          <p:cNvSpPr txBox="1"/>
          <p:nvPr/>
        </p:nvSpPr>
        <p:spPr>
          <a:xfrm>
            <a:off x="1489875" y="1898213"/>
            <a:ext cx="10920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Génère</a:t>
            </a:r>
            <a:endParaRPr b="1" sz="1300">
              <a:solidFill>
                <a:srgbClr val="FF0000"/>
              </a:solidFill>
              <a:latin typeface="Lato"/>
              <a:ea typeface="Lato"/>
              <a:cs typeface="Lato"/>
              <a:sym typeface="Lato"/>
            </a:endParaRPr>
          </a:p>
        </p:txBody>
      </p:sp>
      <p:sp>
        <p:nvSpPr>
          <p:cNvPr id="243" name="Google Shape;243;p21"/>
          <p:cNvSpPr/>
          <p:nvPr/>
        </p:nvSpPr>
        <p:spPr>
          <a:xfrm>
            <a:off x="5132625" y="3388750"/>
            <a:ext cx="3582000" cy="1418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Forensic</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“Police scientifique” Étude des logs pour trouver des traces des pirates qui ont organisé une attaque</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